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63" r:id="rId2"/>
    <p:sldId id="464" r:id="rId3"/>
    <p:sldId id="487" r:id="rId4"/>
    <p:sldId id="488" r:id="rId5"/>
    <p:sldId id="490" r:id="rId6"/>
    <p:sldId id="491" r:id="rId7"/>
    <p:sldId id="492" r:id="rId8"/>
    <p:sldId id="493" r:id="rId9"/>
    <p:sldId id="494" r:id="rId10"/>
    <p:sldId id="48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598" autoAdjust="0"/>
    <p:restoredTop sz="85642" autoAdjust="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-255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2CE5F-154F-437F-B3AE-58975B05842E}" type="datetimeFigureOut">
              <a:rPr lang="fr-FR" smtClean="0"/>
              <a:pPr/>
              <a:t>09/05/2012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24C4B-3332-465E-9988-9CF3F21C369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719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108E7-EA85-49B2-9F6C-F5E4E255AF72}" type="datetimeFigureOut">
              <a:rPr lang="fr-FR" smtClean="0"/>
              <a:pPr/>
              <a:t>09/05/2012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08ADA-6B9C-4DB3-9DA2-1CAD8E97565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9246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/>
          <a:lstStyle>
            <a:lvl1pPr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lang="fr-FR" sz="4000" b="1" kern="1200" cap="all" dirty="0" smtClean="0">
                <a:solidFill>
                  <a:srgbClr val="7E0705"/>
                </a:solidFill>
                <a:latin typeface="Gill Sans" charset="0"/>
                <a:ea typeface="+mj-ea"/>
                <a:cs typeface="+mj-cs"/>
              </a:defRPr>
            </a:lvl1pPr>
          </a:lstStyle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6400800" cy="1752600"/>
          </a:xfrm>
        </p:spPr>
        <p:txBody>
          <a:bodyPr>
            <a:normAutofit/>
          </a:bodyPr>
          <a:lstStyle>
            <a:lvl1pPr marL="0" indent="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lang="fr-FR" sz="3000" i="1" kern="1200" dirty="0">
                <a:solidFill>
                  <a:srgbClr val="666666"/>
                </a:solidFill>
                <a:latin typeface="Baskerville" charset="0"/>
                <a:ea typeface="ヒラギノ角ゴ ProN W3" charset="0"/>
                <a:cs typeface="ヒラギノ角ゴ ProN W3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139952" y="6381328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Line 3"/>
          <p:cNvSpPr>
            <a:spLocks noChangeShapeType="1"/>
          </p:cNvSpPr>
          <p:nvPr userDrawn="1"/>
        </p:nvSpPr>
        <p:spPr bwMode="auto">
          <a:xfrm>
            <a:off x="971600" y="1268760"/>
            <a:ext cx="7200800" cy="0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971600" y="765398"/>
            <a:ext cx="7200799" cy="287338"/>
          </a:xfrm>
        </p:spPr>
        <p:txBody>
          <a:bodyPr>
            <a:no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fr-FR" sz="2400" kern="1200" dirty="0" smtClean="0">
                <a:solidFill>
                  <a:srgbClr val="4D4D4D"/>
                </a:solidFill>
                <a:latin typeface="Trajan Pro" pitchFamily="18" charset="0"/>
                <a:ea typeface="ヒラギノ角ゴ ProN W3" charset="0"/>
                <a:cs typeface="ヒラギノ角ゴ ProN W3" charset="0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pic>
        <p:nvPicPr>
          <p:cNvPr id="10" name="Image 9" descr="Image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6093296"/>
            <a:ext cx="926127" cy="5040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858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55976" y="6381328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Line 3"/>
          <p:cNvSpPr>
            <a:spLocks noChangeShapeType="1"/>
          </p:cNvSpPr>
          <p:nvPr userDrawn="1"/>
        </p:nvSpPr>
        <p:spPr bwMode="auto">
          <a:xfrm>
            <a:off x="1115616" y="620688"/>
            <a:ext cx="7200800" cy="0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1115616" y="188640"/>
            <a:ext cx="7200799" cy="287338"/>
          </a:xfrm>
        </p:spPr>
        <p:txBody>
          <a:bodyPr>
            <a:no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fr-FR" sz="2400" kern="1200" dirty="0" smtClean="0">
                <a:solidFill>
                  <a:srgbClr val="4D4D4D"/>
                </a:solidFill>
                <a:latin typeface="Trajan Pro" pitchFamily="18" charset="0"/>
                <a:ea typeface="ヒラギノ角ゴ ProN W3" charset="0"/>
                <a:cs typeface="ヒラギノ角ゴ ProN W3" charset="0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pic>
        <p:nvPicPr>
          <p:cNvPr id="11" name="Image 10" descr="Image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6093296"/>
            <a:ext cx="926127" cy="5040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3923928" y="6376243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716016" y="404664"/>
            <a:ext cx="3981128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Line 3"/>
          <p:cNvSpPr>
            <a:spLocks noChangeShapeType="1"/>
          </p:cNvSpPr>
          <p:nvPr userDrawn="1"/>
        </p:nvSpPr>
        <p:spPr bwMode="auto">
          <a:xfrm>
            <a:off x="3851920" y="476672"/>
            <a:ext cx="0" cy="5688632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3168352" cy="1752600"/>
          </a:xfrm>
        </p:spPr>
        <p:txBody>
          <a:bodyPr>
            <a:noAutofit/>
          </a:bodyPr>
          <a:lstStyle>
            <a:lvl1pPr marL="0" indent="0" algn="r" defTabSz="457200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fr-FR" sz="3000" kern="1200" dirty="0">
                <a:solidFill>
                  <a:srgbClr val="80808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4356100" y="2060575"/>
            <a:ext cx="4392613" cy="1728465"/>
          </a:xfrm>
        </p:spPr>
        <p:txBody>
          <a:bodyPr>
            <a:normAutofit/>
          </a:bodyPr>
          <a:lstStyle>
            <a:lvl2pPr>
              <a:defRPr lang="fr-FR" sz="3000" kern="1200" dirty="0">
                <a:solidFill>
                  <a:srgbClr val="40404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2pPr>
          </a:lstStyle>
          <a:p>
            <a:pPr marL="0" lvl="1" indent="0" algn="l" defTabSz="457200" rtl="0" eaLnBrk="0" fontAlgn="base" hangingPunct="0">
              <a:spcBef>
                <a:spcPts val="7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2384054" y="763394"/>
            <a:ext cx="741165" cy="369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400" i="1" dirty="0" err="1" smtClean="0">
                <a:solidFill>
                  <a:srgbClr val="666666"/>
                </a:solidFill>
                <a:latin typeface="Baskerville" charset="0"/>
                <a:ea typeface="ヒラギノ角ゴ ProN W3" charset="0"/>
                <a:cs typeface="ヒラギノ角ゴ ProN W3" charset="0"/>
              </a:rPr>
              <a:t>Texte</a:t>
            </a:r>
            <a:endParaRPr lang="en-CA" sz="2400" i="1" dirty="0">
              <a:solidFill>
                <a:srgbClr val="666666"/>
              </a:solidFill>
              <a:latin typeface="Baskerville" charset="0"/>
              <a:ea typeface="ヒラギノ角ゴ ProN W3" charset="0"/>
              <a:cs typeface="ヒラギノ角ゴ ProN W3" charset="0"/>
            </a:endParaRPr>
          </a:p>
        </p:txBody>
      </p:sp>
      <p:pic>
        <p:nvPicPr>
          <p:cNvPr id="13" name="Image 12" descr="Image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6093296"/>
            <a:ext cx="926127" cy="5040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3923928" y="6376243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314805" algn="l"/>
                <a:tab pos="630727" algn="l"/>
                <a:tab pos="946648" algn="l"/>
                <a:tab pos="1262570" algn="l"/>
                <a:tab pos="1578491" algn="l"/>
                <a:tab pos="1894412" algn="l"/>
                <a:tab pos="2210333" algn="l"/>
                <a:tab pos="2526255" algn="l"/>
                <a:tab pos="2842176" algn="l"/>
                <a:tab pos="3158098" algn="l"/>
                <a:tab pos="3474019" algn="l"/>
                <a:tab pos="3789941" algn="l"/>
                <a:tab pos="4105862" algn="l"/>
                <a:tab pos="4421783" algn="l"/>
                <a:tab pos="4737705" algn="l"/>
                <a:tab pos="5053626" algn="l"/>
                <a:tab pos="5369547" algn="l"/>
                <a:tab pos="5685469" algn="l"/>
                <a:tab pos="6001390" algn="l"/>
                <a:tab pos="6317312" algn="l"/>
                <a:tab pos="6617604" algn="l"/>
                <a:tab pos="7126651" algn="l"/>
                <a:tab pos="7635697" algn="l"/>
                <a:tab pos="8144744" algn="l"/>
              </a:tabLst>
              <a:defRPr lang="fr-FR" sz="5100" kern="1200" dirty="0">
                <a:solidFill>
                  <a:srgbClr val="7C05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1pPr>
          </a:lstStyle>
          <a:p>
            <a:endParaRPr lang="fr-FR" dirty="0"/>
          </a:p>
        </p:txBody>
      </p:sp>
      <p:sp>
        <p:nvSpPr>
          <p:cNvPr id="7" name="Line 3"/>
          <p:cNvSpPr>
            <a:spLocks noChangeShapeType="1"/>
          </p:cNvSpPr>
          <p:nvPr userDrawn="1"/>
        </p:nvSpPr>
        <p:spPr bwMode="auto">
          <a:xfrm>
            <a:off x="1115616" y="1268760"/>
            <a:ext cx="7200800" cy="0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Line 3"/>
          <p:cNvSpPr>
            <a:spLocks noChangeShapeType="1"/>
          </p:cNvSpPr>
          <p:nvPr userDrawn="1"/>
        </p:nvSpPr>
        <p:spPr bwMode="auto">
          <a:xfrm>
            <a:off x="1187624" y="3140968"/>
            <a:ext cx="7200800" cy="0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1115616" y="765398"/>
            <a:ext cx="7200799" cy="287338"/>
          </a:xfrm>
        </p:spPr>
        <p:txBody>
          <a:bodyPr>
            <a:no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fr-FR" sz="2400" kern="1200" dirty="0" smtClean="0">
                <a:solidFill>
                  <a:srgbClr val="4D4D4D"/>
                </a:solidFill>
                <a:latin typeface="Trajan Pro" pitchFamily="18" charset="0"/>
                <a:ea typeface="ヒラギノ角ゴ ProN W3" charset="0"/>
                <a:cs typeface="ヒラギノ角ゴ ProN W3" charset="0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4118371" y="5688796"/>
            <a:ext cx="960840" cy="3847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tabLst>
                <a:tab pos="0" algn="l"/>
                <a:tab pos="314805" algn="l"/>
                <a:tab pos="630727" algn="l"/>
                <a:tab pos="946648" algn="l"/>
                <a:tab pos="1262570" algn="l"/>
                <a:tab pos="1578491" algn="l"/>
                <a:tab pos="1894412" algn="l"/>
                <a:tab pos="2210333" algn="l"/>
                <a:tab pos="2526255" algn="l"/>
                <a:tab pos="2842176" algn="l"/>
                <a:tab pos="3158098" algn="l"/>
                <a:tab pos="3474019" algn="l"/>
                <a:tab pos="3789941" algn="l"/>
                <a:tab pos="4105862" algn="l"/>
                <a:tab pos="4421783" algn="l"/>
                <a:tab pos="4737705" algn="l"/>
                <a:tab pos="5053626" algn="l"/>
                <a:tab pos="5369547" algn="l"/>
                <a:tab pos="5685469" algn="l"/>
                <a:tab pos="6001390" algn="l"/>
                <a:tab pos="6317312" algn="l"/>
              </a:tabLst>
            </a:pPr>
            <a:r>
              <a:rPr lang="en-CA" sz="2500" dirty="0" err="1" smtClean="0">
                <a:solidFill>
                  <a:srgbClr val="002959"/>
                </a:solidFill>
                <a:latin typeface="Trajan Pro" pitchFamily="18" charset="0"/>
                <a:ea typeface="ヒラギノ角ゴ ProN W3" charset="0"/>
                <a:cs typeface="ヒラギノ角ゴ ProN W3" charset="0"/>
              </a:rPr>
              <a:t>Texte</a:t>
            </a:r>
            <a:endParaRPr lang="en-CA" sz="2500" dirty="0">
              <a:solidFill>
                <a:srgbClr val="002959"/>
              </a:solidFill>
              <a:latin typeface="Trajan Pro" pitchFamily="18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366409" y="6099969"/>
            <a:ext cx="6412298" cy="3393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0502" tIns="80502" rIns="80502" bIns="80502" anchor="ctr"/>
          <a:lstStyle/>
          <a:p>
            <a:pPr algn="ctr">
              <a:tabLst>
                <a:tab pos="0" algn="l"/>
                <a:tab pos="314805" algn="l"/>
                <a:tab pos="630727" algn="l"/>
                <a:tab pos="946648" algn="l"/>
                <a:tab pos="1262570" algn="l"/>
                <a:tab pos="1578491" algn="l"/>
                <a:tab pos="1894412" algn="l"/>
                <a:tab pos="2210333" algn="l"/>
                <a:tab pos="2526255" algn="l"/>
                <a:tab pos="2842176" algn="l"/>
                <a:tab pos="3158098" algn="l"/>
                <a:tab pos="3474019" algn="l"/>
                <a:tab pos="3789941" algn="l"/>
                <a:tab pos="4105862" algn="l"/>
                <a:tab pos="4421783" algn="l"/>
                <a:tab pos="4737705" algn="l"/>
                <a:tab pos="5053626" algn="l"/>
                <a:tab pos="5369547" algn="l"/>
                <a:tab pos="5685469" algn="l"/>
                <a:tab pos="6001390" algn="l"/>
                <a:tab pos="6317312" algn="l"/>
              </a:tabLst>
            </a:pPr>
            <a:r>
              <a:rPr lang="en-CA" sz="1400" dirty="0" err="1" smtClean="0">
                <a:solidFill>
                  <a:srgbClr val="4D4D4D"/>
                </a:solidFill>
                <a:latin typeface="Trajan Pro" pitchFamily="18" charset="0"/>
                <a:ea typeface="ヒラギノ角ゴ ProN W3" charset="0"/>
                <a:cs typeface="ヒラギノ角ゴ ProN W3" charset="0"/>
              </a:rPr>
              <a:t>Texte</a:t>
            </a:r>
            <a:endParaRPr lang="en-CA" sz="1400" dirty="0">
              <a:solidFill>
                <a:srgbClr val="4D4D4D"/>
              </a:solidFill>
              <a:latin typeface="Trajan Pro" pitchFamily="18" charset="0"/>
              <a:ea typeface="ヒラギノ角ゴ ProN W3" charset="0"/>
              <a:cs typeface="ヒラギノ角ゴ ProN W3" charset="0"/>
            </a:endParaRPr>
          </a:p>
        </p:txBody>
      </p:sp>
      <p:pic>
        <p:nvPicPr>
          <p:cNvPr id="12" name="Image 11" descr="Image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6093296"/>
            <a:ext cx="926127" cy="5040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3923928" y="6376243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3923928" y="6376243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3923928" y="6376243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139952" y="6381328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10" name="Image 9" descr="Image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6093296"/>
            <a:ext cx="926127" cy="5040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C775-97E9-F444-9BBA-C5BAB99637DD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3608-DFBC-7244-8324-22C5A439A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140896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337450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D878A-FCBD-4319-9106-CED40C66222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4" r:id="rId4"/>
    <p:sldLayoutId id="2147483652" r:id="rId5"/>
    <p:sldLayoutId id="2147483653" r:id="rId6"/>
    <p:sldLayoutId id="2147483656" r:id="rId7"/>
    <p:sldLayoutId id="2147483659" r:id="rId8"/>
    <p:sldLayoutId id="2147483660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fr-FR" sz="4000" kern="1200" dirty="0" smtClean="0">
          <a:solidFill>
            <a:srgbClr val="7E0705"/>
          </a:solidFill>
          <a:latin typeface="Gill Sans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illSan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illSan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illSan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8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55499" y="1829793"/>
            <a:ext cx="315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LeagueGothic"/>
                <a:cs typeface="LeagueGothic"/>
              </a:rPr>
              <a:t>Social networking task force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55497" y="4950623"/>
            <a:ext cx="32705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4480"/>
                </a:solidFill>
                <a:latin typeface="LeagueGothic"/>
                <a:cs typeface="LeagueGothic"/>
              </a:rPr>
              <a:t>Jeff Jaffe</a:t>
            </a:r>
          </a:p>
          <a:p>
            <a:r>
              <a:rPr lang="en-US" sz="1600" i="1" dirty="0" smtClean="0">
                <a:solidFill>
                  <a:srgbClr val="004480"/>
                </a:solidFill>
                <a:latin typeface="Georgia"/>
                <a:cs typeface="Georgia"/>
              </a:rPr>
              <a:t>14 May 2012</a:t>
            </a:r>
            <a:endParaRPr lang="en-US" sz="1600" i="1" dirty="0">
              <a:solidFill>
                <a:srgbClr val="004480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77331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Steve’s slides go here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</p:spTree>
    <p:extLst>
      <p:ext uri="{BB962C8B-B14F-4D97-AF65-F5344CB8AC3E}">
        <p14:creationId xmlns:p14="http://schemas.microsoft.com/office/powerpoint/2010/main" val="131395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What we’ve done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244045" y="2731770"/>
            <a:ext cx="6360403" cy="193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Tried to identify specific standards opportunities</a:t>
            </a:r>
          </a:p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Decided we first needed to create an architecture block diagram to show relationships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Made some progress</a:t>
            </a:r>
          </a:p>
          <a:p>
            <a:pPr marL="344487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Liaison calls with Open Social</a:t>
            </a:r>
          </a:p>
          <a:p>
            <a:pPr marL="344487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Initial ideas on next steps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91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Today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244045" y="2731770"/>
            <a:ext cx="6360403" cy="1321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Ann </a:t>
            </a:r>
            <a:r>
              <a:rPr lang="en-US" sz="2000" dirty="0" err="1" smtClean="0">
                <a:solidFill>
                  <a:srgbClr val="000000"/>
                </a:solidFill>
                <a:latin typeface="Gill Sans" charset="0"/>
              </a:rPr>
              <a:t>Bassetti</a:t>
            </a: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: Block diagram, scenarios, narrative</a:t>
            </a:r>
          </a:p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Harry </a:t>
            </a:r>
            <a:r>
              <a:rPr lang="en-US" sz="2000" dirty="0" err="1" smtClean="0">
                <a:solidFill>
                  <a:srgbClr val="000000"/>
                </a:solidFill>
                <a:latin typeface="Gill Sans" charset="0"/>
              </a:rPr>
              <a:t>Halpin</a:t>
            </a: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: Standardization possibilities</a:t>
            </a:r>
          </a:p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Steve Holbrook: Workshop Opportunities</a:t>
            </a:r>
          </a:p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Discussion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217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Desired output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244045" y="2731770"/>
            <a:ext cx="6360403" cy="1321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err="1" smtClean="0">
                <a:solidFill>
                  <a:srgbClr val="000000"/>
                </a:solidFill>
                <a:latin typeface="Gill Sans" charset="0"/>
              </a:rPr>
              <a:t>Workplan</a:t>
            </a: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 for block diagram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With specific comments</a:t>
            </a:r>
          </a:p>
          <a:p>
            <a:pPr marL="344487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Guidance on proposed standards activities</a:t>
            </a:r>
          </a:p>
          <a:p>
            <a:pPr marL="344487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Consensus on </a:t>
            </a:r>
            <a:r>
              <a:rPr lang="en-US" sz="2000" smtClean="0">
                <a:solidFill>
                  <a:srgbClr val="000000"/>
                </a:solidFill>
                <a:latin typeface="Gill Sans" charset="0"/>
              </a:rPr>
              <a:t>workshop scoping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832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Ann’s slides go here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</p:spTree>
    <p:extLst>
      <p:ext uri="{BB962C8B-B14F-4D97-AF65-F5344CB8AC3E}">
        <p14:creationId xmlns:p14="http://schemas.microsoft.com/office/powerpoint/2010/main" val="131395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Standardization possibilities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244045" y="2731770"/>
            <a:ext cx="6360403" cy="2860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Within the social space there are many potential areas for standardization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The block diagram helps clarify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Some are already underway elsewhere 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Some have not started and could be opportunities for W3C</a:t>
            </a:r>
          </a:p>
          <a:p>
            <a:pPr marL="344487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But we also ask whether there are unique opportunities for W3C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Here’s one!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825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Developers want common APIs to get at social data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244045" y="2731770"/>
            <a:ext cx="6360403" cy="2860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Today, several sites use </a:t>
            </a:r>
            <a:r>
              <a:rPr lang="en-US" sz="2000" dirty="0" err="1" smtClean="0">
                <a:solidFill>
                  <a:srgbClr val="000000"/>
                </a:solidFill>
                <a:latin typeface="Gill Sans" charset="0"/>
              </a:rPr>
              <a:t>OpenSocial</a:t>
            </a:r>
            <a:endParaRPr lang="en-US" sz="2000" dirty="0" smtClean="0">
              <a:solidFill>
                <a:srgbClr val="000000"/>
              </a:solidFill>
              <a:latin typeface="Gill Sans" charset="0"/>
            </a:endParaRPr>
          </a:p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Other, significant sites open their APIs to developers, but do not use any standard</a:t>
            </a:r>
          </a:p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Developers are forced to customize applications to individual sites</a:t>
            </a:r>
          </a:p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But every social site sits on top of a browser</a:t>
            </a:r>
          </a:p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Browsers can get access to social data and provide a standard social view (APIs) to developers</a:t>
            </a:r>
          </a:p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564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How would this work?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244045" y="2731770"/>
            <a:ext cx="6360403" cy="378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marL="344487" indent="-342900" hangingPunct="1">
              <a:lnSpc>
                <a:spcPct val="100000"/>
              </a:lnSpc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For example, users could download their profile data into their browser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Don’t they want to own their profile data?</a:t>
            </a:r>
          </a:p>
          <a:p>
            <a:pPr marL="344487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A standard browser API could make this available uniformly across applications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Contact information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APIs to manage this information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Protocols to socialize this with other sites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Data formats</a:t>
            </a:r>
          </a:p>
          <a:p>
            <a:pPr marL="801687" lvl="1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Candidate specs exist as starting points</a:t>
            </a:r>
          </a:p>
          <a:p>
            <a:pPr marL="344487" indent="-342900"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This could be repeated for other information in the social world</a:t>
            </a:r>
            <a:endParaRPr lang="en-US" sz="2000" dirty="0">
              <a:solidFill>
                <a:srgbClr val="000000"/>
              </a:solidFill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566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Putting it all together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http://www.w3.org/Talks/Deck/identity/identity-hub-api.svg</a:t>
            </a:r>
          </a:p>
        </p:txBody>
      </p:sp>
    </p:spTree>
    <p:extLst>
      <p:ext uri="{BB962C8B-B14F-4D97-AF65-F5344CB8AC3E}">
        <p14:creationId xmlns:p14="http://schemas.microsoft.com/office/powerpoint/2010/main" val="35556201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ac2012-slides.potx</Template>
  <TotalTime>1637</TotalTime>
  <Words>283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</dc:creator>
  <cp:lastModifiedBy>Jeff Jaffe</cp:lastModifiedBy>
  <cp:revision>1150</cp:revision>
  <dcterms:created xsi:type="dcterms:W3CDTF">2012-05-03T02:26:17Z</dcterms:created>
  <dcterms:modified xsi:type="dcterms:W3CDTF">2012-05-09T17:42:09Z</dcterms:modified>
</cp:coreProperties>
</file>