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63" r:id="rId2"/>
    <p:sldId id="464" r:id="rId3"/>
    <p:sldId id="487" r:id="rId4"/>
    <p:sldId id="488" r:id="rId5"/>
    <p:sldId id="490" r:id="rId6"/>
    <p:sldId id="491" r:id="rId7"/>
    <p:sldId id="492" r:id="rId8"/>
    <p:sldId id="493" r:id="rId9"/>
    <p:sldId id="494" r:id="rId10"/>
    <p:sldId id="48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598" autoAdjust="0"/>
    <p:restoredTop sz="85642" autoAdjust="0"/>
  </p:normalViewPr>
  <p:slideViewPr>
    <p:cSldViewPr>
      <p:cViewPr varScale="1">
        <p:scale>
          <a:sx n="92" d="100"/>
          <a:sy n="92" d="100"/>
        </p:scale>
        <p:origin x="-1344" y="-102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255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CE5F-154F-437F-B3AE-58975B05842E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24C4B-3332-465E-9988-9CF3F21C369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19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108E7-EA85-49B2-9F6C-F5E4E255AF72}" type="datetimeFigureOut">
              <a:rPr lang="fr-FR" smtClean="0"/>
              <a:pPr/>
              <a:t>09/05/2012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08ADA-6B9C-4DB3-9DA2-1CAD8E97565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9246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>
            <a:lvl1pPr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 lang="fr-FR" sz="4000" b="1" kern="1200" cap="all" dirty="0" smtClean="0">
                <a:solidFill>
                  <a:srgbClr val="7E0705"/>
                </a:solidFill>
                <a:latin typeface="Gill Sans" charset="0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1752600"/>
          </a:xfrm>
        </p:spPr>
        <p:txBody>
          <a:bodyPr>
            <a:normAutofit/>
          </a:bodyPr>
          <a:lstStyle>
            <a:lvl1pPr marL="0" indent="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 lang="fr-FR" sz="3000" i="1" kern="1200" dirty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971600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971600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858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15616" y="62068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188640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1" name="Image 10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716016" y="404664"/>
            <a:ext cx="3981128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6" name="Line 3"/>
          <p:cNvSpPr>
            <a:spLocks noChangeShapeType="1"/>
          </p:cNvSpPr>
          <p:nvPr userDrawn="1"/>
        </p:nvSpPr>
        <p:spPr bwMode="auto">
          <a:xfrm>
            <a:off x="3851920" y="476672"/>
            <a:ext cx="0" cy="5688632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3168352" cy="1752600"/>
          </a:xfrm>
        </p:spPr>
        <p:txBody>
          <a:bodyPr>
            <a:noAutofit/>
          </a:bodyPr>
          <a:lstStyle>
            <a:lvl1pPr marL="0" indent="0" algn="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3000" kern="1200" dirty="0">
                <a:solidFill>
                  <a:srgbClr val="80808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356100" y="2060575"/>
            <a:ext cx="4392613" cy="1728465"/>
          </a:xfrm>
        </p:spPr>
        <p:txBody>
          <a:bodyPr>
            <a:normAutofit/>
          </a:bodyPr>
          <a:lstStyle>
            <a:lvl2pPr>
              <a:defRPr lang="fr-FR" sz="3000" kern="1200" dirty="0">
                <a:solidFill>
                  <a:srgbClr val="40404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2pPr>
          </a:lstStyle>
          <a:p>
            <a:pPr marL="0" lvl="1" indent="0" algn="l" defTabSz="457200" rtl="0" eaLnBrk="0" fontAlgn="base" hangingPunct="0">
              <a:spcBef>
                <a:spcPts val="7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2384054" y="763394"/>
            <a:ext cx="741165" cy="3693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CA" sz="2400" i="1" dirty="0" err="1" smtClean="0">
                <a:solidFill>
                  <a:srgbClr val="666666"/>
                </a:solidFill>
                <a:latin typeface="Baskerville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400" i="1" dirty="0">
              <a:solidFill>
                <a:srgbClr val="666666"/>
              </a:solidFill>
              <a:latin typeface="Baskerville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3" name="Image 12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/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  <a:tab pos="6617604" algn="l"/>
                <a:tab pos="7126651" algn="l"/>
                <a:tab pos="7635697" algn="l"/>
                <a:tab pos="8144744" algn="l"/>
              </a:tabLst>
              <a:defRPr lang="fr-FR" sz="5100" kern="1200" dirty="0">
                <a:solidFill>
                  <a:srgbClr val="7C0500"/>
                </a:solidFill>
                <a:latin typeface="Gill Sans" charset="0"/>
                <a:ea typeface="ヒラギノ角ゴ ProN W3" charset="0"/>
                <a:cs typeface="ヒラギノ角ゴ ProN W3" charset="0"/>
              </a:defRPr>
            </a:lvl1pPr>
          </a:lstStyle>
          <a:p>
            <a:endParaRPr lang="fr-FR" dirty="0"/>
          </a:p>
        </p:txBody>
      </p:sp>
      <p:sp>
        <p:nvSpPr>
          <p:cNvPr id="7" name="Line 3"/>
          <p:cNvSpPr>
            <a:spLocks noChangeShapeType="1"/>
          </p:cNvSpPr>
          <p:nvPr userDrawn="1"/>
        </p:nvSpPr>
        <p:spPr bwMode="auto">
          <a:xfrm>
            <a:off x="1115616" y="1268760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Line 3"/>
          <p:cNvSpPr>
            <a:spLocks noChangeShapeType="1"/>
          </p:cNvSpPr>
          <p:nvPr userDrawn="1"/>
        </p:nvSpPr>
        <p:spPr bwMode="auto">
          <a:xfrm>
            <a:off x="1187624" y="3140968"/>
            <a:ext cx="7200800" cy="0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14"/>
          <p:cNvSpPr>
            <a:spLocks noGrp="1"/>
          </p:cNvSpPr>
          <p:nvPr>
            <p:ph type="body" sz="quarter" idx="13"/>
          </p:nvPr>
        </p:nvSpPr>
        <p:spPr>
          <a:xfrm>
            <a:off x="1115616" y="765398"/>
            <a:ext cx="7200799" cy="287338"/>
          </a:xfrm>
        </p:spPr>
        <p:txBody>
          <a:bodyPr>
            <a:no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lang="fr-FR" sz="2400" kern="1200" dirty="0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Rectangle 8"/>
          <p:cNvSpPr>
            <a:spLocks noChangeArrowheads="1"/>
          </p:cNvSpPr>
          <p:nvPr userDrawn="1"/>
        </p:nvSpPr>
        <p:spPr bwMode="auto">
          <a:xfrm>
            <a:off x="4118371" y="5688796"/>
            <a:ext cx="960840" cy="3847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2500" dirty="0" err="1" smtClean="0">
                <a:solidFill>
                  <a:srgbClr val="002959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2500" dirty="0">
              <a:solidFill>
                <a:srgbClr val="002959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366409" y="6099969"/>
            <a:ext cx="6412298" cy="3393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0502" tIns="80502" rIns="80502" bIns="80502" anchor="ctr"/>
          <a:lstStyle/>
          <a:p>
            <a:pPr algn="ctr">
              <a:tabLst>
                <a:tab pos="0" algn="l"/>
                <a:tab pos="314805" algn="l"/>
                <a:tab pos="630727" algn="l"/>
                <a:tab pos="946648" algn="l"/>
                <a:tab pos="1262570" algn="l"/>
                <a:tab pos="1578491" algn="l"/>
                <a:tab pos="1894412" algn="l"/>
                <a:tab pos="2210333" algn="l"/>
                <a:tab pos="2526255" algn="l"/>
                <a:tab pos="2842176" algn="l"/>
                <a:tab pos="3158098" algn="l"/>
                <a:tab pos="3474019" algn="l"/>
                <a:tab pos="3789941" algn="l"/>
                <a:tab pos="4105862" algn="l"/>
                <a:tab pos="4421783" algn="l"/>
                <a:tab pos="4737705" algn="l"/>
                <a:tab pos="5053626" algn="l"/>
                <a:tab pos="5369547" algn="l"/>
                <a:tab pos="5685469" algn="l"/>
                <a:tab pos="6001390" algn="l"/>
                <a:tab pos="6317312" algn="l"/>
              </a:tabLst>
            </a:pPr>
            <a:r>
              <a:rPr lang="en-CA" sz="1400" dirty="0" err="1" smtClean="0">
                <a:solidFill>
                  <a:srgbClr val="4D4D4D"/>
                </a:solidFill>
                <a:latin typeface="Trajan Pro" pitchFamily="18" charset="0"/>
                <a:ea typeface="ヒラギノ角ゴ ProN W3" charset="0"/>
                <a:cs typeface="ヒラギノ角ゴ ProN W3" charset="0"/>
              </a:rPr>
              <a:t>Texte</a:t>
            </a:r>
            <a:endParaRPr lang="en-CA" sz="1400" dirty="0">
              <a:solidFill>
                <a:srgbClr val="4D4D4D"/>
              </a:solidFill>
              <a:latin typeface="Trajan Pro" pitchFamily="18" charset="0"/>
              <a:ea typeface="ヒラギノ角ゴ ProN W3" charset="0"/>
              <a:cs typeface="ヒラギノ角ゴ ProN W3" charset="0"/>
            </a:endParaRPr>
          </a:p>
        </p:txBody>
      </p:sp>
      <p:pic>
        <p:nvPicPr>
          <p:cNvPr id="12" name="Image 11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23928" y="6376243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139952" y="6381328"/>
            <a:ext cx="549424" cy="365125"/>
          </a:xfrm>
          <a:prstGeom prst="rect">
            <a:avLst/>
          </a:prstGeom>
        </p:spPr>
        <p:txBody>
          <a:bodyPr/>
          <a:lstStyle/>
          <a:p>
            <a:fld id="{6FC957A3-913A-4848-996F-CC3D93F89C9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0" name="Image 9" descr="Image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6376" y="6093296"/>
            <a:ext cx="926127" cy="5040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C775-97E9-F444-9BBA-C5BAB99637DD}" type="datetimeFigureOut">
              <a:rPr lang="en-US" smtClean="0"/>
              <a:pPr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63608-DFBC-7244-8324-22C5A439A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140896" y="637624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4"/>
          </p:nvPr>
        </p:nvSpPr>
        <p:spPr>
          <a:xfrm>
            <a:off x="337450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878A-FCBD-4319-9106-CED40C66222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4" r:id="rId4"/>
    <p:sldLayoutId id="2147483652" r:id="rId5"/>
    <p:sldLayoutId id="2147483653" r:id="rId6"/>
    <p:sldLayoutId id="2147483656" r:id="rId7"/>
    <p:sldLayoutId id="2147483659" r:id="rId8"/>
    <p:sldLayoutId id="2147483660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fr-FR" sz="4000" kern="1200" dirty="0" smtClean="0">
          <a:solidFill>
            <a:srgbClr val="7E0705"/>
          </a:solidFill>
          <a:latin typeface="Gill Sans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3998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55499" y="1829793"/>
            <a:ext cx="315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LeagueGothic"/>
                <a:cs typeface="LeagueGothic"/>
              </a:rPr>
              <a:t>Social networking task force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55497" y="4950623"/>
            <a:ext cx="3270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4480"/>
                </a:solidFill>
                <a:latin typeface="LeagueGothic"/>
                <a:cs typeface="LeagueGothic"/>
              </a:rPr>
              <a:t>Jeff Jaffe</a:t>
            </a:r>
          </a:p>
          <a:p>
            <a:r>
              <a:rPr lang="en-US" sz="1600" i="1" dirty="0" smtClean="0">
                <a:solidFill>
                  <a:srgbClr val="004480"/>
                </a:solidFill>
                <a:latin typeface="Georgia"/>
                <a:cs typeface="Georgia"/>
              </a:rPr>
              <a:t>14 May 2012</a:t>
            </a:r>
            <a:endParaRPr lang="en-US" sz="1600" i="1" dirty="0">
              <a:solidFill>
                <a:srgbClr val="004480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77331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Steve’s slides go here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</p:spTree>
    <p:extLst>
      <p:ext uri="{BB962C8B-B14F-4D97-AF65-F5344CB8AC3E}">
        <p14:creationId xmlns:p14="http://schemas.microsoft.com/office/powerpoint/2010/main" val="131395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What we’ve done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93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Tried to identify specific standards opportunities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Decided we first needed to create an architecture block diagram to show relationships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Made some progress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Liaison calls with Open Social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Initial ideas on next steps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1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Today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3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Ann 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Bassetti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: Block diagram, scenarios, narrative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Harry 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Halpin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: Standardization possibilities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Steve Holbrook: Workshop Opportunities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Discussion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21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Desired output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132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Workplan</a:t>
            </a: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 for block diagram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With specific comments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Guidance on proposed standards activities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Consensus on </a:t>
            </a:r>
            <a:r>
              <a:rPr lang="en-US" sz="2000" smtClean="0">
                <a:solidFill>
                  <a:srgbClr val="000000"/>
                </a:solidFill>
                <a:latin typeface="Gill Sans" charset="0"/>
              </a:rPr>
              <a:t>workshop scoping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3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Ann’s slides go here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</p:spTree>
    <p:extLst>
      <p:ext uri="{BB962C8B-B14F-4D97-AF65-F5344CB8AC3E}">
        <p14:creationId xmlns:p14="http://schemas.microsoft.com/office/powerpoint/2010/main" val="131395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Standardization possibilities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286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Within the social space there are many potential areas for standardization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The block diagram helps clarify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Some are already underway elsewhere 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Some have not started and could be opportunities for W3C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But we also ask whether there are unique opportunities for W3C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Here’s one!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2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Developers want common APIs to get at social data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2860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Today, several sites use </a:t>
            </a:r>
            <a:r>
              <a:rPr lang="en-US" sz="2000" dirty="0" err="1" smtClean="0">
                <a:solidFill>
                  <a:srgbClr val="000000"/>
                </a:solidFill>
                <a:latin typeface="Gill Sans" charset="0"/>
              </a:rPr>
              <a:t>OpenSocial</a:t>
            </a:r>
            <a:endParaRPr lang="en-US" sz="2000" dirty="0" smtClean="0">
              <a:solidFill>
                <a:srgbClr val="000000"/>
              </a:solidFill>
              <a:latin typeface="Gill Sans" charset="0"/>
            </a:endParaRP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Other, significant sites open their APIs to developers, but do not use any standard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Developers are forced to customize applications to individual sites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But every social site sits on top of a browser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Browsers can get access to social data and provide a standard social view (APIs) to developers</a:t>
            </a:r>
          </a:p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6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How would this work?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244045" y="2731770"/>
            <a:ext cx="6360403" cy="3784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marL="344487" indent="-342900" hangingPunct="1">
              <a:lnSpc>
                <a:spcPct val="100000"/>
              </a:lnSpc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For example, users could download their profile data into their browser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Don’t they want to own their profile data?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A standard browser API could make this available uniformly across applications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Contact information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APIs to manage this information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Protocols to socialize this with other sites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Data formats</a:t>
            </a:r>
          </a:p>
          <a:p>
            <a:pPr marL="801687" lvl="1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Candidate specs exist as starting points</a:t>
            </a:r>
          </a:p>
          <a:p>
            <a:pPr marL="344487" indent="-342900">
              <a:buSzPct val="45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Gill Sans" charset="0"/>
              </a:rPr>
              <a:t>This could be repeated for other information in the social world</a:t>
            </a:r>
            <a:endParaRPr lang="en-US" sz="2000" dirty="0">
              <a:solidFill>
                <a:srgbClr val="000000"/>
              </a:solidFill>
              <a:latin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56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244045" y="1232524"/>
            <a:ext cx="6676118" cy="99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hangingPunct="1">
              <a:lnSpc>
                <a:spcPct val="100000"/>
              </a:lnSpc>
              <a:tabLst>
                <a:tab pos="0" algn="l"/>
                <a:tab pos="314325" algn="l"/>
                <a:tab pos="630238" algn="l"/>
                <a:tab pos="946150" algn="l"/>
                <a:tab pos="1262063" algn="l"/>
                <a:tab pos="1577975" algn="l"/>
                <a:tab pos="1893888" algn="l"/>
                <a:tab pos="2209800" algn="l"/>
                <a:tab pos="2525713" algn="l"/>
                <a:tab pos="2841625" algn="l"/>
                <a:tab pos="3157538" algn="l"/>
                <a:tab pos="3473450" algn="l"/>
                <a:tab pos="3789363" algn="l"/>
                <a:tab pos="4105275" algn="l"/>
                <a:tab pos="4421188" algn="l"/>
                <a:tab pos="4737100" algn="l"/>
                <a:tab pos="5053013" algn="l"/>
                <a:tab pos="5368925" algn="l"/>
                <a:tab pos="5684838" algn="l"/>
                <a:tab pos="6000750" algn="l"/>
                <a:tab pos="6316663" algn="l"/>
                <a:tab pos="6616700" algn="l"/>
                <a:tab pos="7126288" algn="l"/>
                <a:tab pos="7634288" algn="l"/>
                <a:tab pos="8143875" algn="l"/>
              </a:tabLst>
            </a:pPr>
            <a:r>
              <a:rPr lang="en-US" sz="4000" dirty="0" smtClean="0">
                <a:solidFill>
                  <a:srgbClr val="004480"/>
                </a:solidFill>
                <a:latin typeface="LeagueGothic"/>
                <a:ea typeface="ヒラギノ角ゴ ProN W3" charset="0"/>
                <a:cs typeface="LeagueGothic"/>
              </a:rPr>
              <a:t>Putting it all together</a:t>
            </a:r>
            <a:endParaRPr lang="en-US" sz="4000" dirty="0">
              <a:solidFill>
                <a:srgbClr val="004480"/>
              </a:solidFill>
              <a:latin typeface="LeagueGothic"/>
              <a:ea typeface="ヒラギノ角ゴ ProN W3" charset="0"/>
              <a:cs typeface="League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http://www.w3.org/Talks/Deck/identity/identity-hub-api.svg</a:t>
            </a:r>
          </a:p>
        </p:txBody>
      </p:sp>
    </p:spTree>
    <p:extLst>
      <p:ext uri="{BB962C8B-B14F-4D97-AF65-F5344CB8AC3E}">
        <p14:creationId xmlns:p14="http://schemas.microsoft.com/office/powerpoint/2010/main" val="35556201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ac2012-slides.potx</Template>
  <TotalTime>1637</TotalTime>
  <Words>283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Eddy</dc:creator>
  <cp:lastModifiedBy>Jeff Jaffe</cp:lastModifiedBy>
  <cp:revision>1150</cp:revision>
  <dcterms:created xsi:type="dcterms:W3CDTF">2012-05-03T02:26:17Z</dcterms:created>
  <dcterms:modified xsi:type="dcterms:W3CDTF">2012-05-09T17:42:09Z</dcterms:modified>
</cp:coreProperties>
</file>