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63" r:id="rId2"/>
    <p:sldId id="464" r:id="rId3"/>
    <p:sldId id="501" r:id="rId4"/>
    <p:sldId id="506" r:id="rId5"/>
    <p:sldId id="511" r:id="rId6"/>
    <p:sldId id="514" r:id="rId7"/>
    <p:sldId id="516" r:id="rId8"/>
    <p:sldId id="51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  <a:srgbClr val="EAEAEA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8" autoAdjust="0"/>
    <p:restoredTop sz="85642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62"/>
    </p:cViewPr>
  </p:sorterViewPr>
  <p:notesViewPr>
    <p:cSldViewPr>
      <p:cViewPr varScale="1">
        <p:scale>
          <a:sx n="104" d="100"/>
          <a:sy n="104" d="100"/>
        </p:scale>
        <p:origin x="-255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2CE5F-154F-437F-B3AE-58975B05842E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24C4B-3332-465E-9988-9CF3F21C369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19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108E7-EA85-49B2-9F6C-F5E4E255AF72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08ADA-6B9C-4DB3-9DA2-1CAD8E97565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9246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>
            <a:lvl1pPr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lang="fr-FR" sz="4000" b="1" kern="1200" cap="all" dirty="0" smtClean="0">
                <a:solidFill>
                  <a:srgbClr val="7E0705"/>
                </a:solidFill>
                <a:latin typeface="Gill Sans" charset="0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752600"/>
          </a:xfrm>
        </p:spPr>
        <p:txBody>
          <a:bodyPr>
            <a:normAutofit/>
          </a:bodyPr>
          <a:lstStyle>
            <a:lvl1pPr marL="0" indent="0"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lang="fr-FR" sz="3000" i="1" kern="1200" dirty="0">
                <a:solidFill>
                  <a:srgbClr val="666666"/>
                </a:solidFill>
                <a:latin typeface="Baskerville" charset="0"/>
                <a:ea typeface="ヒラギノ角ゴ ProN W3" charset="0"/>
                <a:cs typeface="ヒラギノ角ゴ ProN W3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139952" y="6381328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971600" y="1268760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971600" y="765398"/>
            <a:ext cx="7200799" cy="287338"/>
          </a:xfrm>
        </p:spPr>
        <p:txBody>
          <a:bodyPr>
            <a:no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2400" kern="1200" dirty="0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10" name="Image 9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4A46-0864-4F80-936C-A5C13A11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4A46-0864-4F80-936C-A5C13A117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858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55976" y="6381328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Line 3"/>
          <p:cNvSpPr>
            <a:spLocks noChangeShapeType="1"/>
          </p:cNvSpPr>
          <p:nvPr userDrawn="1"/>
        </p:nvSpPr>
        <p:spPr bwMode="auto">
          <a:xfrm>
            <a:off x="1115616" y="620688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1115616" y="188640"/>
            <a:ext cx="7200799" cy="287338"/>
          </a:xfrm>
        </p:spPr>
        <p:txBody>
          <a:bodyPr>
            <a:no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2400" kern="1200" dirty="0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11" name="Image 10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716016" y="404664"/>
            <a:ext cx="3981128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Line 3"/>
          <p:cNvSpPr>
            <a:spLocks noChangeShapeType="1"/>
          </p:cNvSpPr>
          <p:nvPr userDrawn="1"/>
        </p:nvSpPr>
        <p:spPr bwMode="auto">
          <a:xfrm>
            <a:off x="3851920" y="476672"/>
            <a:ext cx="0" cy="5688632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3168352" cy="1752600"/>
          </a:xfrm>
        </p:spPr>
        <p:txBody>
          <a:bodyPr>
            <a:noAutofit/>
          </a:bodyPr>
          <a:lstStyle>
            <a:lvl1pPr marL="0" indent="0" algn="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3000" kern="1200" dirty="0">
                <a:solidFill>
                  <a:srgbClr val="80808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4356100" y="2060575"/>
            <a:ext cx="4392613" cy="1728465"/>
          </a:xfrm>
        </p:spPr>
        <p:txBody>
          <a:bodyPr>
            <a:normAutofit/>
          </a:bodyPr>
          <a:lstStyle>
            <a:lvl2pPr>
              <a:defRPr lang="fr-FR" sz="3000" kern="1200" dirty="0">
                <a:solidFill>
                  <a:srgbClr val="40404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2pPr>
          </a:lstStyle>
          <a:p>
            <a:pPr marL="0" lvl="1" indent="0" algn="l" defTabSz="457200" rtl="0" eaLnBrk="0" fontAlgn="base" hangingPunct="0">
              <a:spcBef>
                <a:spcPts val="7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2384054" y="763394"/>
            <a:ext cx="741165" cy="369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sz="2400" i="1" dirty="0" err="1" smtClean="0">
                <a:solidFill>
                  <a:srgbClr val="666666"/>
                </a:solidFill>
                <a:latin typeface="Baskerville" charset="0"/>
                <a:ea typeface="ヒラギノ角ゴ ProN W3" charset="0"/>
                <a:cs typeface="ヒラギノ角ゴ ProN W3" charset="0"/>
              </a:rPr>
              <a:t>Texte</a:t>
            </a:r>
            <a:endParaRPr lang="en-CA" sz="2400" i="1" dirty="0">
              <a:solidFill>
                <a:srgbClr val="666666"/>
              </a:solidFill>
              <a:latin typeface="Baskerville" charset="0"/>
              <a:ea typeface="ヒラギノ角ゴ ProN W3" charset="0"/>
              <a:cs typeface="ヒラギノ角ゴ ProN W3" charset="0"/>
            </a:endParaRPr>
          </a:p>
        </p:txBody>
      </p:sp>
      <p:pic>
        <p:nvPicPr>
          <p:cNvPr id="13" name="Image 12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314805" algn="l"/>
                <a:tab pos="630727" algn="l"/>
                <a:tab pos="946648" algn="l"/>
                <a:tab pos="1262570" algn="l"/>
                <a:tab pos="1578491" algn="l"/>
                <a:tab pos="1894412" algn="l"/>
                <a:tab pos="2210333" algn="l"/>
                <a:tab pos="2526255" algn="l"/>
                <a:tab pos="2842176" algn="l"/>
                <a:tab pos="3158098" algn="l"/>
                <a:tab pos="3474019" algn="l"/>
                <a:tab pos="3789941" algn="l"/>
                <a:tab pos="4105862" algn="l"/>
                <a:tab pos="4421783" algn="l"/>
                <a:tab pos="4737705" algn="l"/>
                <a:tab pos="5053626" algn="l"/>
                <a:tab pos="5369547" algn="l"/>
                <a:tab pos="5685469" algn="l"/>
                <a:tab pos="6001390" algn="l"/>
                <a:tab pos="6317312" algn="l"/>
                <a:tab pos="6617604" algn="l"/>
                <a:tab pos="7126651" algn="l"/>
                <a:tab pos="7635697" algn="l"/>
                <a:tab pos="8144744" algn="l"/>
              </a:tabLst>
              <a:defRPr lang="fr-FR" sz="5100" kern="1200" dirty="0">
                <a:solidFill>
                  <a:srgbClr val="7C0500"/>
                </a:solidFill>
                <a:latin typeface="Gill Sans" charset="0"/>
                <a:ea typeface="ヒラギノ角ゴ ProN W3" charset="0"/>
                <a:cs typeface="ヒラギノ角ゴ ProN W3" charset="0"/>
              </a:defRPr>
            </a:lvl1pPr>
          </a:lstStyle>
          <a:p>
            <a:endParaRPr lang="fr-FR" dirty="0"/>
          </a:p>
        </p:txBody>
      </p:sp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1115616" y="1268760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Line 3"/>
          <p:cNvSpPr>
            <a:spLocks noChangeShapeType="1"/>
          </p:cNvSpPr>
          <p:nvPr userDrawn="1"/>
        </p:nvSpPr>
        <p:spPr bwMode="auto">
          <a:xfrm>
            <a:off x="1187624" y="3140968"/>
            <a:ext cx="7200800" cy="0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14"/>
          <p:cNvSpPr>
            <a:spLocks noGrp="1"/>
          </p:cNvSpPr>
          <p:nvPr>
            <p:ph type="body" sz="quarter" idx="13"/>
          </p:nvPr>
        </p:nvSpPr>
        <p:spPr>
          <a:xfrm>
            <a:off x="1115616" y="765398"/>
            <a:ext cx="7200799" cy="287338"/>
          </a:xfrm>
        </p:spPr>
        <p:txBody>
          <a:bodyPr>
            <a:no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fr-FR" sz="2400" kern="1200" dirty="0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4118371" y="5688796"/>
            <a:ext cx="960840" cy="3847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>
              <a:tabLst>
                <a:tab pos="0" algn="l"/>
                <a:tab pos="314805" algn="l"/>
                <a:tab pos="630727" algn="l"/>
                <a:tab pos="946648" algn="l"/>
                <a:tab pos="1262570" algn="l"/>
                <a:tab pos="1578491" algn="l"/>
                <a:tab pos="1894412" algn="l"/>
                <a:tab pos="2210333" algn="l"/>
                <a:tab pos="2526255" algn="l"/>
                <a:tab pos="2842176" algn="l"/>
                <a:tab pos="3158098" algn="l"/>
                <a:tab pos="3474019" algn="l"/>
                <a:tab pos="3789941" algn="l"/>
                <a:tab pos="4105862" algn="l"/>
                <a:tab pos="4421783" algn="l"/>
                <a:tab pos="4737705" algn="l"/>
                <a:tab pos="5053626" algn="l"/>
                <a:tab pos="5369547" algn="l"/>
                <a:tab pos="5685469" algn="l"/>
                <a:tab pos="6001390" algn="l"/>
                <a:tab pos="6317312" algn="l"/>
              </a:tabLst>
            </a:pPr>
            <a:r>
              <a:rPr lang="en-CA" sz="2500" dirty="0" err="1" smtClean="0">
                <a:solidFill>
                  <a:srgbClr val="002959"/>
                </a:solidFill>
                <a:latin typeface="Trajan Pro" pitchFamily="18" charset="0"/>
                <a:ea typeface="ヒラギノ角ゴ ProN W3" charset="0"/>
                <a:cs typeface="ヒラギノ角ゴ ProN W3" charset="0"/>
              </a:rPr>
              <a:t>Texte</a:t>
            </a:r>
            <a:endParaRPr lang="en-CA" sz="2500" dirty="0">
              <a:solidFill>
                <a:srgbClr val="002959"/>
              </a:solidFill>
              <a:latin typeface="Trajan Pro" pitchFamily="18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366409" y="6099969"/>
            <a:ext cx="6412298" cy="3393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0502" tIns="80502" rIns="80502" bIns="80502" anchor="ctr"/>
          <a:lstStyle/>
          <a:p>
            <a:pPr algn="ctr">
              <a:tabLst>
                <a:tab pos="0" algn="l"/>
                <a:tab pos="314805" algn="l"/>
                <a:tab pos="630727" algn="l"/>
                <a:tab pos="946648" algn="l"/>
                <a:tab pos="1262570" algn="l"/>
                <a:tab pos="1578491" algn="l"/>
                <a:tab pos="1894412" algn="l"/>
                <a:tab pos="2210333" algn="l"/>
                <a:tab pos="2526255" algn="l"/>
                <a:tab pos="2842176" algn="l"/>
                <a:tab pos="3158098" algn="l"/>
                <a:tab pos="3474019" algn="l"/>
                <a:tab pos="3789941" algn="l"/>
                <a:tab pos="4105862" algn="l"/>
                <a:tab pos="4421783" algn="l"/>
                <a:tab pos="4737705" algn="l"/>
                <a:tab pos="5053626" algn="l"/>
                <a:tab pos="5369547" algn="l"/>
                <a:tab pos="5685469" algn="l"/>
                <a:tab pos="6001390" algn="l"/>
                <a:tab pos="6317312" algn="l"/>
              </a:tabLst>
            </a:pPr>
            <a:r>
              <a:rPr lang="en-CA" sz="1400" dirty="0" err="1" smtClean="0">
                <a:solidFill>
                  <a:srgbClr val="4D4D4D"/>
                </a:solidFill>
                <a:latin typeface="Trajan Pro" pitchFamily="18" charset="0"/>
                <a:ea typeface="ヒラギノ角ゴ ProN W3" charset="0"/>
                <a:cs typeface="ヒラギノ角ゴ ProN W3" charset="0"/>
              </a:rPr>
              <a:t>Texte</a:t>
            </a:r>
            <a:endParaRPr lang="en-CA" sz="1400" dirty="0">
              <a:solidFill>
                <a:srgbClr val="4D4D4D"/>
              </a:solidFill>
              <a:latin typeface="Trajan Pro" pitchFamily="18" charset="0"/>
              <a:ea typeface="ヒラギノ角ゴ ProN W3" charset="0"/>
              <a:cs typeface="ヒラギノ角ゴ ProN W3" charset="0"/>
            </a:endParaRPr>
          </a:p>
        </p:txBody>
      </p:sp>
      <p:pic>
        <p:nvPicPr>
          <p:cNvPr id="12" name="Image 11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923928" y="6376243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139952" y="6381328"/>
            <a:ext cx="549424" cy="365125"/>
          </a:xfrm>
          <a:prstGeom prst="rect">
            <a:avLst/>
          </a:prstGeom>
        </p:spPr>
        <p:txBody>
          <a:bodyPr/>
          <a:lstStyle/>
          <a:p>
            <a:fld id="{6FC957A3-913A-4848-996F-CC3D93F89C95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0" name="Image 9" descr="Image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376" y="6093296"/>
            <a:ext cx="926127" cy="5040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2463608-DFBC-7244-8324-22C5A439A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88568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D878A-FCBD-4319-9106-CED40C66222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  <p:sldLayoutId id="2147483652" r:id="rId5"/>
    <p:sldLayoutId id="2147483653" r:id="rId6"/>
    <p:sldLayoutId id="2147483656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fr-FR" sz="4000" kern="1200" dirty="0" smtClean="0">
          <a:solidFill>
            <a:srgbClr val="7E0705"/>
          </a:solidFill>
          <a:latin typeface="Gill Sans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illSan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illSan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illSan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ill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www.w3.org/Talks/Deck/identity/identity-hub-api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8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55499" y="1829793"/>
            <a:ext cx="315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LeagueGothic"/>
                <a:cs typeface="LeagueGothic"/>
              </a:rPr>
              <a:t>Social networking task force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11960" y="4581128"/>
            <a:ext cx="42140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4480"/>
                </a:solidFill>
                <a:latin typeface="LeagueGothic"/>
                <a:cs typeface="LeagueGothic"/>
              </a:rPr>
              <a:t>Jeff Jaffe</a:t>
            </a:r>
          </a:p>
          <a:p>
            <a:r>
              <a:rPr lang="en-US" sz="3600" dirty="0" smtClean="0">
                <a:solidFill>
                  <a:srgbClr val="004480"/>
                </a:solidFill>
                <a:latin typeface="LeagueGothic"/>
                <a:cs typeface="LeagueGothic"/>
              </a:rPr>
              <a:t>Ann </a:t>
            </a:r>
            <a:r>
              <a:rPr lang="en-US" sz="3600" dirty="0" err="1" smtClean="0">
                <a:solidFill>
                  <a:srgbClr val="004480"/>
                </a:solidFill>
                <a:latin typeface="LeagueGothic"/>
                <a:cs typeface="LeagueGothic"/>
              </a:rPr>
              <a:t>Bassetti</a:t>
            </a:r>
            <a:endParaRPr lang="en-US" sz="3600" dirty="0" smtClean="0">
              <a:solidFill>
                <a:srgbClr val="004480"/>
              </a:solidFill>
              <a:latin typeface="LeagueGothic"/>
              <a:cs typeface="LeagueGothic"/>
            </a:endParaRPr>
          </a:p>
          <a:p>
            <a:r>
              <a:rPr lang="en-US" sz="3600" dirty="0" smtClean="0">
                <a:solidFill>
                  <a:srgbClr val="004480"/>
                </a:solidFill>
                <a:latin typeface="LeagueGothic"/>
                <a:cs typeface="LeagueGothic"/>
              </a:rPr>
              <a:t>Steve Holbrook</a:t>
            </a:r>
          </a:p>
          <a:p>
            <a:r>
              <a:rPr lang="en-US" sz="1600" i="1" dirty="0" smtClean="0">
                <a:solidFill>
                  <a:srgbClr val="004480"/>
                </a:solidFill>
                <a:latin typeface="Georgia"/>
                <a:cs typeface="Georgia"/>
              </a:rPr>
              <a:t>14 May 2012</a:t>
            </a:r>
            <a:endParaRPr lang="en-US" sz="1600" i="1" dirty="0">
              <a:solidFill>
                <a:srgbClr val="004480"/>
              </a:solidFill>
              <a:latin typeface="Georgia"/>
              <a:cs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3608-DFBC-7244-8324-22C5A439A3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What we’ve done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244045" y="2636912"/>
            <a:ext cx="6360403" cy="2553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344487" indent="-342900" hangingPunct="1">
              <a:lnSpc>
                <a:spcPct val="100000"/>
              </a:lnSpc>
              <a:spcAft>
                <a:spcPts val="1200"/>
              </a:spcAft>
              <a:buSzPct val="10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LeagueGothic"/>
              </a:rPr>
              <a:t>Tried to identify specific standards opportunities</a:t>
            </a:r>
          </a:p>
          <a:p>
            <a:pPr marL="344487" indent="-342900" hangingPunct="1">
              <a:lnSpc>
                <a:spcPct val="100000"/>
              </a:lnSpc>
              <a:spcAft>
                <a:spcPts val="1200"/>
              </a:spcAft>
              <a:buSzPct val="10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LeagueGothic"/>
              </a:rPr>
              <a:t>Decided we first needed to create an architecture block diagram to show relationships</a:t>
            </a:r>
          </a:p>
          <a:p>
            <a:pPr marL="801687" lvl="1" indent="-342900">
              <a:spcAft>
                <a:spcPts val="1200"/>
              </a:spcAft>
              <a:buSzPct val="10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LeagueGothic"/>
              </a:rPr>
              <a:t>Made some progress</a:t>
            </a:r>
          </a:p>
          <a:p>
            <a:pPr marL="344487" indent="-342900">
              <a:spcAft>
                <a:spcPts val="1200"/>
              </a:spcAft>
              <a:buSzPct val="10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LeagueGothic"/>
              </a:rPr>
              <a:t>Liaison calls with Open Social</a:t>
            </a:r>
          </a:p>
          <a:p>
            <a:pPr marL="344487" indent="-342900">
              <a:spcAft>
                <a:spcPts val="1200"/>
              </a:spcAft>
              <a:buSzPct val="10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LeagueGothic"/>
              </a:rPr>
              <a:t>Initial ideas on next steps</a:t>
            </a:r>
            <a:endParaRPr lang="en-US" sz="2000" dirty="0">
              <a:solidFill>
                <a:srgbClr val="000000"/>
              </a:solidFill>
              <a:latin typeface="League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3608-DFBC-7244-8324-22C5A439A3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5245697" y="2665651"/>
            <a:ext cx="3753163" cy="24364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88487" y="5143501"/>
            <a:ext cx="8909812" cy="1638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5139" y="5530888"/>
            <a:ext cx="980237" cy="23652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Discovery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1809" y="5238741"/>
            <a:ext cx="980237" cy="238738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txBody>
          <a:bodyPr wrap="square" lIns="27432" rIns="18288" rtlCol="0">
            <a:noAutofit/>
          </a:bodyPr>
          <a:lstStyle/>
          <a:p>
            <a:r>
              <a:rPr lang="en-US" sz="1000" dirty="0" smtClean="0"/>
              <a:t>Login credentials </a:t>
            </a:r>
            <a:endParaRPr lang="en-US" sz="1000" i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5446" y="2738481"/>
            <a:ext cx="1132114" cy="126800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Identity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Given/family name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User name(s)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Assigned number(s) (e.g., governmental)</a:t>
            </a:r>
            <a:endParaRPr lang="en-US" sz="1000" i="1" dirty="0">
              <a:solidFill>
                <a:schemeClr val="tx1"/>
              </a:solidFill>
            </a:endParaRPr>
          </a:p>
          <a:p>
            <a:pPr marL="55563" indent="-55563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 ....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5491" y="4091833"/>
            <a:ext cx="1130195" cy="693398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Addressing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snail mail address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email address</a:t>
            </a:r>
          </a:p>
          <a:p>
            <a:pPr indent="-52388">
              <a:buFont typeface="Arial" pitchFamily="34" charset="0"/>
              <a:buChar char="•"/>
            </a:pPr>
            <a:r>
              <a:rPr lang="en-US" sz="1000" i="1" dirty="0" smtClean="0">
                <a:solidFill>
                  <a:schemeClr val="tx1"/>
                </a:solidFill>
              </a:rPr>
              <a:t>URI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67969" y="2738590"/>
            <a:ext cx="1132114" cy="1609302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Profile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33270" y="292146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Profile page  ??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33270" y="3201916"/>
            <a:ext cx="980237" cy="231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Profile data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833270" y="3473020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Presence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833270" y="375747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Location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833270" y="404193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Skills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24067" y="2738590"/>
            <a:ext cx="1132114" cy="131653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Social Graph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96290" y="3198814"/>
            <a:ext cx="980237" cy="230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Groups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96290" y="2921470"/>
            <a:ext cx="980237" cy="2312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Contacts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96290" y="3475117"/>
            <a:ext cx="980237" cy="230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Brands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596290" y="3751419"/>
            <a:ext cx="980237" cy="2302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Access control ??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452119" y="2374005"/>
            <a:ext cx="1453438" cy="2616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 lIns="27432" rIns="18288" rtlCol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About the human *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82074" y="5238741"/>
            <a:ext cx="1093890" cy="1374200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Client APIs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0649" y="5443521"/>
            <a:ext cx="980237" cy="225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JavaScript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37773" y="5720350"/>
            <a:ext cx="980237" cy="229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REST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332725" y="5238741"/>
            <a:ext cx="1132114" cy="79629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Widgets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391986" y="5443520"/>
            <a:ext cx="980237" cy="230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Embedded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391986" y="571644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External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521600" y="5238741"/>
            <a:ext cx="1094574" cy="136142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Analytics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575465" y="5443520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Engagement</a:t>
            </a:r>
            <a:endParaRPr lang="en-US" sz="900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2575465" y="572244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Scoring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575465" y="6001372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Recommendations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575465" y="628029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Trends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672935" y="5238741"/>
            <a:ext cx="1132114" cy="92434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Real-time Notifications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723570" y="557868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Mobile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723570" y="585185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Browser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937741" y="5238972"/>
            <a:ext cx="1899974" cy="118694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Data structures</a:t>
            </a:r>
          </a:p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58056" y="356687"/>
            <a:ext cx="6273406" cy="4429069"/>
          </a:xfrm>
          <a:custGeom>
            <a:avLst/>
            <a:gdLst>
              <a:gd name="connsiteX0" fmla="*/ 0 w 6255658"/>
              <a:gd name="connsiteY0" fmla="*/ 0 h 4325489"/>
              <a:gd name="connsiteX1" fmla="*/ 6255658 w 6255658"/>
              <a:gd name="connsiteY1" fmla="*/ 0 h 4325489"/>
              <a:gd name="connsiteX2" fmla="*/ 6255658 w 6255658"/>
              <a:gd name="connsiteY2" fmla="*/ 4325489 h 4325489"/>
              <a:gd name="connsiteX3" fmla="*/ 0 w 6255658"/>
              <a:gd name="connsiteY3" fmla="*/ 4325489 h 4325489"/>
              <a:gd name="connsiteX4" fmla="*/ 0 w 6255658"/>
              <a:gd name="connsiteY4" fmla="*/ 0 h 4325489"/>
              <a:gd name="connsiteX0" fmla="*/ 0 w 6255658"/>
              <a:gd name="connsiteY0" fmla="*/ 0 h 4325490"/>
              <a:gd name="connsiteX1" fmla="*/ 6255658 w 6255658"/>
              <a:gd name="connsiteY1" fmla="*/ 0 h 4325490"/>
              <a:gd name="connsiteX2" fmla="*/ 6255658 w 6255658"/>
              <a:gd name="connsiteY2" fmla="*/ 4325489 h 4325490"/>
              <a:gd name="connsiteX3" fmla="*/ 2351315 w 6255658"/>
              <a:gd name="connsiteY3" fmla="*/ 4325490 h 4325490"/>
              <a:gd name="connsiteX4" fmla="*/ 0 w 6255658"/>
              <a:gd name="connsiteY4" fmla="*/ 4325489 h 4325490"/>
              <a:gd name="connsiteX5" fmla="*/ 0 w 6255658"/>
              <a:gd name="connsiteY5" fmla="*/ 0 h 4325490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50989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72657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658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3846562 w 6255658"/>
              <a:gd name="connsiteY3" fmla="*/ 4322050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796 w 6255658"/>
              <a:gd name="connsiteY3" fmla="*/ 2649261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154251 w 6255658"/>
              <a:gd name="connsiteY3" fmla="*/ 3398983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4990232 w 6255658"/>
              <a:gd name="connsiteY2" fmla="*/ 2228002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5454346 w 6255658"/>
              <a:gd name="connsiteY2" fmla="*/ 1405504 h 4329823"/>
              <a:gd name="connsiteX3" fmla="*/ 4990232 w 6255658"/>
              <a:gd name="connsiteY3" fmla="*/ 2228002 h 4329823"/>
              <a:gd name="connsiteX4" fmla="*/ 4981978 w 6255658"/>
              <a:gd name="connsiteY4" fmla="*/ 2653595 h 4329823"/>
              <a:gd name="connsiteX5" fmla="*/ 2485796 w 6255658"/>
              <a:gd name="connsiteY5" fmla="*/ 2649261 h 4329823"/>
              <a:gd name="connsiteX6" fmla="*/ 2485658 w 6255658"/>
              <a:gd name="connsiteY6" fmla="*/ 4329823 h 4329823"/>
              <a:gd name="connsiteX7" fmla="*/ 0 w 6255658"/>
              <a:gd name="connsiteY7" fmla="*/ 4325489 h 4329823"/>
              <a:gd name="connsiteX8" fmla="*/ 0 w 6255658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1978 w 6273406"/>
              <a:gd name="connsiteY4" fmla="*/ 2653595 h 4329823"/>
              <a:gd name="connsiteX5" fmla="*/ 2485796 w 6273406"/>
              <a:gd name="connsiteY5" fmla="*/ 2649261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1978 w 6273406"/>
              <a:gd name="connsiteY4" fmla="*/ 2653595 h 4329823"/>
              <a:gd name="connsiteX5" fmla="*/ 2485796 w 6273406"/>
              <a:gd name="connsiteY5" fmla="*/ 2403282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7326 w 6273406"/>
              <a:gd name="connsiteY4" fmla="*/ 2402269 h 4329823"/>
              <a:gd name="connsiteX5" fmla="*/ 2485796 w 6273406"/>
              <a:gd name="connsiteY5" fmla="*/ 2403282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73406" h="4329823">
                <a:moveTo>
                  <a:pt x="0" y="0"/>
                </a:moveTo>
                <a:lnTo>
                  <a:pt x="6255658" y="0"/>
                </a:lnTo>
                <a:lnTo>
                  <a:pt x="6273406" y="2220230"/>
                </a:lnTo>
                <a:lnTo>
                  <a:pt x="4990232" y="2228002"/>
                </a:lnTo>
                <a:cubicBezTo>
                  <a:pt x="4989263" y="2286091"/>
                  <a:pt x="4988295" y="2344180"/>
                  <a:pt x="4987326" y="2402269"/>
                </a:cubicBezTo>
                <a:lnTo>
                  <a:pt x="2485796" y="2403282"/>
                </a:lnTo>
                <a:lnTo>
                  <a:pt x="2485658" y="4329823"/>
                </a:lnTo>
                <a:lnTo>
                  <a:pt x="0" y="432548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87057" y="4857296"/>
            <a:ext cx="1453438" cy="2616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 lIns="27432" rIns="18288" rtlCol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Technical foundations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1265" y="432412"/>
            <a:ext cx="1132114" cy="4293967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Sharing</a:t>
            </a:r>
            <a:r>
              <a:rPr lang="en-US" sz="1000" dirty="0" smtClean="0">
                <a:solidFill>
                  <a:srgbClr val="FF0000"/>
                </a:solidFill>
              </a:rPr>
              <a:t> / Collaboration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190" y="162007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Images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190" y="189770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Video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190" y="2175342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Audio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2190" y="793502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Text</a:t>
            </a:r>
            <a:endParaRPr lang="en-US" sz="900" dirty="0" smtClean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2190" y="245297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Tasks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190" y="2730608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Events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2190" y="3008241"/>
            <a:ext cx="980237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Workflow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Routing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Signatures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2190" y="3562873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Location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2190" y="384050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Bookmarks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190" y="4118140"/>
            <a:ext cx="980237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Status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Presence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dirty="0" smtClean="0"/>
              <a:t>Microblog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058991" y="447402"/>
            <a:ext cx="1132114" cy="165435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Reactions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29059" y="92633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Re-share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29059" y="649134"/>
            <a:ext cx="980237" cy="2340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Comments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29059" y="120032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Like / rating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29059" y="147431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Recommendations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29059" y="1748304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Tags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324981" y="432412"/>
            <a:ext cx="1132114" cy="326409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Messaging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83556" y="922284"/>
            <a:ext cx="980237" cy="7678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Text chat </a:t>
            </a:r>
            <a:r>
              <a:rPr lang="en-US" sz="900" i="1" dirty="0" smtClean="0"/>
              <a:t>(includes 1:1 and 1:multiple; also includes "Live Chat" such as with Helpline person)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83556" y="637193"/>
            <a:ext cx="980237" cy="2338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E-mail  like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83556" y="1748193"/>
            <a:ext cx="980237" cy="232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Voice chat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383556" y="202010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Video chat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75450" y="2301039"/>
            <a:ext cx="9802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Forward / reply </a:t>
            </a:r>
            <a:r>
              <a:rPr lang="en-US" sz="900" i="1" dirty="0" smtClean="0"/>
              <a:t>(might be part of others or part of 'Sharing")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90736" y="1628225"/>
            <a:ext cx="9802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Alerts / Notifications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814321" y="447400"/>
            <a:ext cx="1132114" cy="165453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Collaboration</a:t>
            </a:r>
            <a:r>
              <a:rPr lang="en-US" sz="1000" dirty="0" smtClean="0">
                <a:solidFill>
                  <a:schemeClr val="tx1"/>
                </a:solidFill>
              </a:rPr>
              <a:t> / Newsfeed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90736" y="1070365"/>
            <a:ext cx="980237" cy="233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Subscription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890736" y="793217"/>
            <a:ext cx="980237" cy="2309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Data structures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90736" y="1350039"/>
            <a:ext cx="980237" cy="2320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Embedding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4054" y="58056"/>
            <a:ext cx="1453438" cy="2616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Human interactions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633477" y="205256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Group list(s)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567880" y="439510"/>
            <a:ext cx="1132114" cy="2218839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Group Dynamics</a:t>
            </a:r>
          </a:p>
          <a:p>
            <a:r>
              <a:rPr lang="en-US" sz="1000" i="1" dirty="0" smtClean="0">
                <a:solidFill>
                  <a:schemeClr val="tx1"/>
                </a:solidFill>
              </a:rPr>
              <a:t>(e.g., Community, Team)</a:t>
            </a:r>
            <a:endParaRPr lang="en-US" sz="1000" i="1" dirty="0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633477" y="1489641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End / Close</a:t>
            </a:r>
            <a:endParaRPr lang="en-US" sz="900" i="1" dirty="0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2633477" y="930527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Create</a:t>
            </a:r>
            <a:endParaRPr lang="en-US" sz="900" i="1" dirty="0"/>
          </a:p>
        </p:txBody>
      </p:sp>
      <p:sp>
        <p:nvSpPr>
          <p:cNvPr id="136" name="TextBox 135"/>
          <p:cNvSpPr txBox="1"/>
          <p:nvPr/>
        </p:nvSpPr>
        <p:spPr>
          <a:xfrm>
            <a:off x="2633477" y="1771756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Membership list(s)</a:t>
            </a:r>
            <a:endParaRPr lang="en-US" sz="900" i="1" dirty="0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2633477" y="1218099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Join / Un-join</a:t>
            </a:r>
            <a:endParaRPr lang="en-US" sz="900" i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2633477" y="2332191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Distribution list(s)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7932717" y="5238801"/>
            <a:ext cx="980172" cy="1156974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Content 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'structures'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Wiki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Blog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HTML+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Microblog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886242" y="3530008"/>
            <a:ext cx="1979754" cy="12614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lg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>
            <a:noAutofit/>
          </a:bodyPr>
          <a:lstStyle/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Threading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Sorting (by 'likes', 'most recent',...)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Hyperlinks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Variable device display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</a:rPr>
              <a:t>Variable security settings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Search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Biz/Mining Intelligence (??)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...</a:t>
            </a:r>
          </a:p>
          <a:p>
            <a:pPr marL="55563" indent="-55563">
              <a:buFont typeface="Arial" pitchFamily="34" charset="0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2929059" y="3241597"/>
            <a:ext cx="1453438" cy="2616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 lIns="27432" rIns="18288" rtlCol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Ubiquitous attributes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260021" y="4824592"/>
            <a:ext cx="2637070" cy="3023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27432" rIns="27432" rtlCol="0">
            <a:noAutofit/>
          </a:bodyPr>
          <a:lstStyle/>
          <a:p>
            <a:pPr>
              <a:lnSpc>
                <a:spcPts val="800"/>
              </a:lnSpc>
            </a:pPr>
            <a:r>
              <a:rPr lang="en-US" sz="900" i="1" dirty="0" smtClean="0"/>
              <a:t>* Note:  professional profile, inside corporate firewall, </a:t>
            </a:r>
          </a:p>
          <a:p>
            <a:pPr>
              <a:lnSpc>
                <a:spcPts val="800"/>
              </a:lnSpc>
            </a:pPr>
            <a:r>
              <a:rPr lang="en-US" sz="900" i="1" dirty="0" smtClean="0"/>
              <a:t>   is separate from one's personal profile.</a:t>
            </a:r>
            <a:endParaRPr lang="en-US" sz="900" i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182190" y="1348768"/>
            <a:ext cx="980237" cy="224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/>
              <a:t>Links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1375450" y="2984763"/>
            <a:ext cx="980237" cy="2308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Connected objects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375450" y="3263622"/>
            <a:ext cx="980237" cy="2308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Mobile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82190" y="1071135"/>
            <a:ext cx="98023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no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Document</a:t>
            </a:r>
          </a:p>
        </p:txBody>
      </p:sp>
      <p:sp>
        <p:nvSpPr>
          <p:cNvPr id="95" name="Slide Number Placeholder 9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326858" y="29184"/>
            <a:ext cx="5817142" cy="307777"/>
          </a:xfrm>
          <a:prstGeom prst="rect">
            <a:avLst/>
          </a:prstGeom>
          <a:noFill/>
        </p:spPr>
        <p:txBody>
          <a:bodyPr wrap="square" rIns="274320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All contributions merged; no technologies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egnaposto numero diapositiva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797E5-03C2-427F-BCB2-A5A1C855C25B}" type="slidenum">
              <a:rPr/>
              <a:pPr>
                <a:defRPr/>
              </a:pPr>
              <a:t>4</a:t>
            </a:fld>
            <a:endParaRPr dirty="0"/>
          </a:p>
        </p:txBody>
      </p:sp>
      <p:grpSp>
        <p:nvGrpSpPr>
          <p:cNvPr id="2" name="Group 83"/>
          <p:cNvGrpSpPr/>
          <p:nvPr/>
        </p:nvGrpSpPr>
        <p:grpSpPr>
          <a:xfrm>
            <a:off x="214282" y="4714884"/>
            <a:ext cx="1772502" cy="1669775"/>
            <a:chOff x="7225845" y="975139"/>
            <a:chExt cx="1772502" cy="1669775"/>
          </a:xfrm>
        </p:grpSpPr>
        <p:sp>
          <p:nvSpPr>
            <p:cNvPr id="41" name="Rectangle 185"/>
            <p:cNvSpPr/>
            <p:nvPr/>
          </p:nvSpPr>
          <p:spPr>
            <a:xfrm>
              <a:off x="7254736" y="2061250"/>
              <a:ext cx="1708031" cy="134483"/>
            </a:xfrm>
            <a:prstGeom prst="rect">
              <a:avLst/>
            </a:prstGeom>
            <a:solidFill>
              <a:srgbClr val="FF6699">
                <a:alpha val="69804"/>
              </a:srgb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Rectangle 186"/>
            <p:cNvSpPr/>
            <p:nvPr/>
          </p:nvSpPr>
          <p:spPr>
            <a:xfrm>
              <a:off x="7254736" y="1889395"/>
              <a:ext cx="1708031" cy="134483"/>
            </a:xfrm>
            <a:prstGeom prst="rect">
              <a:avLst/>
            </a:prstGeom>
            <a:solidFill>
              <a:srgbClr val="CC66FF">
                <a:alpha val="69804"/>
              </a:srgb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Rectangle 187"/>
            <p:cNvSpPr/>
            <p:nvPr/>
          </p:nvSpPr>
          <p:spPr>
            <a:xfrm>
              <a:off x="7254736" y="1527760"/>
              <a:ext cx="1708031" cy="13448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Rectangle 188"/>
            <p:cNvSpPr/>
            <p:nvPr/>
          </p:nvSpPr>
          <p:spPr>
            <a:xfrm>
              <a:off x="7254736" y="1707752"/>
              <a:ext cx="1708031" cy="13448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Rectangle 189"/>
            <p:cNvSpPr/>
            <p:nvPr/>
          </p:nvSpPr>
          <p:spPr>
            <a:xfrm>
              <a:off x="7254736" y="2238783"/>
              <a:ext cx="1708031" cy="134483"/>
            </a:xfrm>
            <a:prstGeom prst="rect">
              <a:avLst/>
            </a:prstGeom>
            <a:solidFill>
              <a:srgbClr val="FFFF66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Rectangle 190"/>
            <p:cNvSpPr/>
            <p:nvPr/>
          </p:nvSpPr>
          <p:spPr>
            <a:xfrm>
              <a:off x="7254736" y="2417931"/>
              <a:ext cx="1708031" cy="134483"/>
            </a:xfrm>
            <a:prstGeom prst="rect">
              <a:avLst/>
            </a:prstGeom>
            <a:solidFill>
              <a:srgbClr val="FF6600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Rectangle 191"/>
            <p:cNvSpPr/>
            <p:nvPr/>
          </p:nvSpPr>
          <p:spPr>
            <a:xfrm>
              <a:off x="7254736" y="1177504"/>
              <a:ext cx="1708031" cy="134483"/>
            </a:xfrm>
            <a:prstGeom prst="rect">
              <a:avLst/>
            </a:prstGeom>
            <a:solidFill>
              <a:srgbClr val="33CC33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Rectangle 192"/>
            <p:cNvSpPr/>
            <p:nvPr/>
          </p:nvSpPr>
          <p:spPr>
            <a:xfrm>
              <a:off x="7254736" y="1352632"/>
              <a:ext cx="1708031" cy="134483"/>
            </a:xfrm>
            <a:prstGeom prst="rect">
              <a:avLst/>
            </a:prstGeom>
            <a:solidFill>
              <a:srgbClr val="33CC33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Rectangle 193"/>
            <p:cNvSpPr/>
            <p:nvPr/>
          </p:nvSpPr>
          <p:spPr>
            <a:xfrm>
              <a:off x="7225845" y="975139"/>
              <a:ext cx="1772502" cy="1669775"/>
            </a:xfrm>
            <a:prstGeom prst="rect">
              <a:avLst/>
            </a:prstGeom>
            <a:noFill/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Key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Standardized at W3C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W3C Community Group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Standardized at another body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Standardization candidate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Independent standard group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Public standard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No standards body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Known IP issues</a:t>
              </a:r>
            </a:p>
            <a:p>
              <a:endParaRPr lang="en-US" sz="105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77827" name="Ovale 3"/>
          <p:cNvSpPr>
            <a:spLocks noChangeArrowheads="1"/>
          </p:cNvSpPr>
          <p:nvPr/>
        </p:nvSpPr>
        <p:spPr bwMode="auto">
          <a:xfrm>
            <a:off x="3048458" y="1700808"/>
            <a:ext cx="2885801" cy="56344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>
                <a:solidFill>
                  <a:schemeClr val="bg1"/>
                </a:solidFill>
              </a:rPr>
              <a:t>OMA MobSocNet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77828" name="Ovale 4"/>
          <p:cNvSpPr>
            <a:spLocks noChangeArrowheads="1"/>
          </p:cNvSpPr>
          <p:nvPr/>
        </p:nvSpPr>
        <p:spPr bwMode="auto">
          <a:xfrm>
            <a:off x="4202779" y="2545979"/>
            <a:ext cx="1667351" cy="563447"/>
          </a:xfrm>
          <a:prstGeom prst="ellipse">
            <a:avLst/>
          </a:prstGeom>
          <a:solidFill>
            <a:srgbClr val="CCFFCC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/>
              <a:t>OStatus</a:t>
            </a:r>
            <a:endParaRPr lang="fr-FR"/>
          </a:p>
        </p:txBody>
      </p:sp>
      <p:sp>
        <p:nvSpPr>
          <p:cNvPr id="77829" name="Ovale 5"/>
          <p:cNvSpPr>
            <a:spLocks noChangeArrowheads="1"/>
          </p:cNvSpPr>
          <p:nvPr/>
        </p:nvSpPr>
        <p:spPr bwMode="auto">
          <a:xfrm>
            <a:off x="611560" y="2545979"/>
            <a:ext cx="1987996" cy="56344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OpenSocial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7830" name="Ovale 6"/>
          <p:cNvSpPr>
            <a:spLocks noChangeArrowheads="1"/>
          </p:cNvSpPr>
          <p:nvPr/>
        </p:nvSpPr>
        <p:spPr bwMode="auto">
          <a:xfrm>
            <a:off x="2214782" y="3250289"/>
            <a:ext cx="2436898" cy="563447"/>
          </a:xfrm>
          <a:prstGeom prst="ellipse">
            <a:avLst/>
          </a:prstGeom>
          <a:solidFill>
            <a:srgbClr val="FF66FF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>
                <a:solidFill>
                  <a:schemeClr val="bg1"/>
                </a:solidFill>
              </a:rPr>
              <a:t>ActivityStreams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77831" name="Ovale 7"/>
          <p:cNvSpPr>
            <a:spLocks noChangeArrowheads="1"/>
          </p:cNvSpPr>
          <p:nvPr/>
        </p:nvSpPr>
        <p:spPr bwMode="auto">
          <a:xfrm>
            <a:off x="5549486" y="3743305"/>
            <a:ext cx="1731480" cy="56344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WebFinger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7832" name="Ovale 8"/>
          <p:cNvSpPr>
            <a:spLocks noChangeArrowheads="1"/>
          </p:cNvSpPr>
          <p:nvPr/>
        </p:nvSpPr>
        <p:spPr bwMode="auto">
          <a:xfrm>
            <a:off x="5934260" y="4799769"/>
            <a:ext cx="1731480" cy="56344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Host-Meta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7833" name="Ovale 9"/>
          <p:cNvSpPr>
            <a:spLocks noChangeArrowheads="1"/>
          </p:cNvSpPr>
          <p:nvPr/>
        </p:nvSpPr>
        <p:spPr bwMode="auto">
          <a:xfrm>
            <a:off x="7047450" y="6067527"/>
            <a:ext cx="1124950" cy="56344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XRD/S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7834" name="Ovale 10"/>
          <p:cNvSpPr>
            <a:spLocks noChangeArrowheads="1"/>
          </p:cNvSpPr>
          <p:nvPr/>
        </p:nvSpPr>
        <p:spPr bwMode="auto">
          <a:xfrm>
            <a:off x="6126646" y="2545979"/>
            <a:ext cx="1859739" cy="563447"/>
          </a:xfrm>
          <a:prstGeom prst="ellipse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/>
              <a:t>OExchange</a:t>
            </a:r>
            <a:endParaRPr lang="fr-FR"/>
          </a:p>
        </p:txBody>
      </p:sp>
      <p:sp>
        <p:nvSpPr>
          <p:cNvPr id="12" name="Ovale 11"/>
          <p:cNvSpPr/>
          <p:nvPr/>
        </p:nvSpPr>
        <p:spPr bwMode="auto">
          <a:xfrm>
            <a:off x="7152736" y="4165891"/>
            <a:ext cx="1310634" cy="56344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>
              <a:defRPr/>
            </a:pPr>
            <a:r>
              <a:rPr lang="it-IT" dirty="0" err="1">
                <a:solidFill>
                  <a:schemeClr val="bg1"/>
                </a:solidFill>
              </a:rPr>
              <a:t>OpenID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7836" name="Ovale 12"/>
          <p:cNvSpPr>
            <a:spLocks noChangeArrowheads="1"/>
          </p:cNvSpPr>
          <p:nvPr/>
        </p:nvSpPr>
        <p:spPr bwMode="auto">
          <a:xfrm>
            <a:off x="4138650" y="4799769"/>
            <a:ext cx="1346707" cy="563447"/>
          </a:xfrm>
          <a:prstGeom prst="ellipse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 dirty="0" err="1"/>
              <a:t>Salmon</a:t>
            </a:r>
            <a:endParaRPr lang="fr-FR" dirty="0"/>
          </a:p>
        </p:txBody>
      </p:sp>
      <p:sp>
        <p:nvSpPr>
          <p:cNvPr id="77837" name="Ovale 13"/>
          <p:cNvSpPr>
            <a:spLocks noChangeArrowheads="1"/>
          </p:cNvSpPr>
          <p:nvPr/>
        </p:nvSpPr>
        <p:spPr bwMode="auto">
          <a:xfrm>
            <a:off x="4715810" y="5504079"/>
            <a:ext cx="2372769" cy="563447"/>
          </a:xfrm>
          <a:prstGeom prst="ellipse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/>
              <a:t>PubSubHubbub</a:t>
            </a:r>
            <a:endParaRPr lang="fr-FR"/>
          </a:p>
        </p:txBody>
      </p:sp>
      <p:sp>
        <p:nvSpPr>
          <p:cNvPr id="77838" name="Ovale 14"/>
          <p:cNvSpPr>
            <a:spLocks noChangeArrowheads="1"/>
          </p:cNvSpPr>
          <p:nvPr/>
        </p:nvSpPr>
        <p:spPr bwMode="auto">
          <a:xfrm>
            <a:off x="2086525" y="3954598"/>
            <a:ext cx="2757543" cy="563447"/>
          </a:xfrm>
          <a:prstGeom prst="ellipse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9291" tIns="44646" rIns="89291" bIns="44646"/>
          <a:lstStyle/>
          <a:p>
            <a:pPr algn="ctr"/>
            <a:r>
              <a:rPr lang="it-IT"/>
              <a:t>Portable Contacts</a:t>
            </a:r>
            <a:endParaRPr lang="fr-FR"/>
          </a:p>
        </p:txBody>
      </p:sp>
      <p:cxnSp>
        <p:nvCxnSpPr>
          <p:cNvPr id="77839" name="Connettore 2 16"/>
          <p:cNvCxnSpPr>
            <a:cxnSpLocks noChangeShapeType="1"/>
            <a:stCxn id="77827" idx="4"/>
            <a:endCxn id="77829" idx="0"/>
          </p:cNvCxnSpPr>
          <p:nvPr/>
        </p:nvCxnSpPr>
        <p:spPr bwMode="auto">
          <a:xfrm rot="5400000">
            <a:off x="2907596" y="962217"/>
            <a:ext cx="281724" cy="288580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0" name="Connettore 2 18"/>
          <p:cNvCxnSpPr>
            <a:cxnSpLocks noChangeShapeType="1"/>
            <a:stCxn id="77827" idx="4"/>
            <a:endCxn id="77828" idx="0"/>
          </p:cNvCxnSpPr>
          <p:nvPr/>
        </p:nvCxnSpPr>
        <p:spPr bwMode="auto">
          <a:xfrm rot="16200000" flipH="1">
            <a:off x="4623045" y="2132569"/>
            <a:ext cx="281724" cy="54509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1" name="Connettore 2 20"/>
          <p:cNvCxnSpPr>
            <a:cxnSpLocks noChangeShapeType="1"/>
            <a:stCxn id="77828" idx="4"/>
            <a:endCxn id="77837" idx="0"/>
          </p:cNvCxnSpPr>
          <p:nvPr/>
        </p:nvCxnSpPr>
        <p:spPr bwMode="auto">
          <a:xfrm rot="16200000" flipH="1">
            <a:off x="4271998" y="3873882"/>
            <a:ext cx="2394652" cy="86574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2" name="Connettore 2 22"/>
          <p:cNvCxnSpPr>
            <a:cxnSpLocks noChangeShapeType="1"/>
            <a:stCxn id="77828" idx="4"/>
            <a:endCxn id="77836" idx="0"/>
          </p:cNvCxnSpPr>
          <p:nvPr/>
        </p:nvCxnSpPr>
        <p:spPr bwMode="auto">
          <a:xfrm rot="5400000">
            <a:off x="4079057" y="3842372"/>
            <a:ext cx="1690343" cy="22445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3" name="Connettore 2 24"/>
          <p:cNvCxnSpPr>
            <a:cxnSpLocks noChangeShapeType="1"/>
            <a:stCxn id="77828" idx="4"/>
            <a:endCxn id="77830" idx="7"/>
          </p:cNvCxnSpPr>
          <p:nvPr/>
        </p:nvCxnSpPr>
        <p:spPr bwMode="auto">
          <a:xfrm rot="5400000">
            <a:off x="4554194" y="2850197"/>
            <a:ext cx="223031" cy="74149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4" name="Connettore 2 26"/>
          <p:cNvCxnSpPr>
            <a:cxnSpLocks noChangeShapeType="1"/>
            <a:stCxn id="77829" idx="4"/>
            <a:endCxn id="77830" idx="1"/>
          </p:cNvCxnSpPr>
          <p:nvPr/>
        </p:nvCxnSpPr>
        <p:spPr bwMode="auto">
          <a:xfrm rot="16200000" flipH="1">
            <a:off x="1977013" y="2737971"/>
            <a:ext cx="223031" cy="96594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5" name="Connettore 2 28"/>
          <p:cNvCxnSpPr>
            <a:cxnSpLocks noChangeShapeType="1"/>
            <a:stCxn id="77829" idx="4"/>
            <a:endCxn id="77838" idx="1"/>
          </p:cNvCxnSpPr>
          <p:nvPr/>
        </p:nvCxnSpPr>
        <p:spPr bwMode="auto">
          <a:xfrm rot="16200000" flipH="1">
            <a:off x="1584110" y="3130874"/>
            <a:ext cx="927341" cy="88444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6" name="Connettore 2 30"/>
          <p:cNvCxnSpPr>
            <a:cxnSpLocks noChangeShapeType="1"/>
            <a:stCxn id="77828" idx="4"/>
            <a:endCxn id="77838" idx="7"/>
          </p:cNvCxnSpPr>
          <p:nvPr/>
        </p:nvCxnSpPr>
        <p:spPr bwMode="auto">
          <a:xfrm rot="5400000">
            <a:off x="4274852" y="3275165"/>
            <a:ext cx="927341" cy="59586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7" name="Connettore 2 32"/>
          <p:cNvCxnSpPr>
            <a:cxnSpLocks noChangeShapeType="1"/>
            <a:stCxn id="77828" idx="4"/>
            <a:endCxn id="77831" idx="0"/>
          </p:cNvCxnSpPr>
          <p:nvPr/>
        </p:nvCxnSpPr>
        <p:spPr bwMode="auto">
          <a:xfrm rot="16200000" flipH="1">
            <a:off x="5408901" y="2736980"/>
            <a:ext cx="633878" cy="137877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8" name="Connettore 2 34"/>
          <p:cNvCxnSpPr>
            <a:cxnSpLocks noChangeShapeType="1"/>
            <a:stCxn id="77831" idx="4"/>
            <a:endCxn id="77832" idx="0"/>
          </p:cNvCxnSpPr>
          <p:nvPr/>
        </p:nvCxnSpPr>
        <p:spPr bwMode="auto">
          <a:xfrm rot="16200000" flipH="1">
            <a:off x="6361104" y="4360874"/>
            <a:ext cx="493017" cy="384774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49" name="Connettore 2 36"/>
          <p:cNvCxnSpPr>
            <a:cxnSpLocks noChangeShapeType="1"/>
            <a:stCxn id="77832" idx="4"/>
            <a:endCxn id="77833" idx="0"/>
          </p:cNvCxnSpPr>
          <p:nvPr/>
        </p:nvCxnSpPr>
        <p:spPr bwMode="auto">
          <a:xfrm>
            <a:off x="6800000" y="5363216"/>
            <a:ext cx="809925" cy="704311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50" name="Connettore 2 38"/>
          <p:cNvCxnSpPr>
            <a:cxnSpLocks noChangeShapeType="1"/>
            <a:stCxn id="77834" idx="4"/>
            <a:endCxn id="77831" idx="0"/>
          </p:cNvCxnSpPr>
          <p:nvPr/>
        </p:nvCxnSpPr>
        <p:spPr bwMode="auto">
          <a:xfrm rot="5400000">
            <a:off x="6418931" y="3105721"/>
            <a:ext cx="633878" cy="641289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51" name="Connettore 2 44"/>
          <p:cNvCxnSpPr>
            <a:cxnSpLocks noChangeShapeType="1"/>
            <a:stCxn id="12" idx="4"/>
            <a:endCxn id="77833" idx="0"/>
          </p:cNvCxnSpPr>
          <p:nvPr/>
        </p:nvCxnSpPr>
        <p:spPr bwMode="auto">
          <a:xfrm flipH="1">
            <a:off x="7609925" y="4729338"/>
            <a:ext cx="198128" cy="1338189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52" name="Connettore 2 71"/>
          <p:cNvCxnSpPr>
            <a:cxnSpLocks noChangeShapeType="1"/>
            <a:stCxn id="77827" idx="4"/>
            <a:endCxn id="77834" idx="0"/>
          </p:cNvCxnSpPr>
          <p:nvPr/>
        </p:nvCxnSpPr>
        <p:spPr bwMode="auto">
          <a:xfrm rot="16200000" flipH="1">
            <a:off x="5633075" y="1122538"/>
            <a:ext cx="281724" cy="256515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cxnSp>
        <p:nvCxnSpPr>
          <p:cNvPr id="77853" name="Forma 141"/>
          <p:cNvCxnSpPr>
            <a:cxnSpLocks noChangeShapeType="1"/>
            <a:stCxn id="77829" idx="4"/>
            <a:endCxn id="77833" idx="2"/>
          </p:cNvCxnSpPr>
          <p:nvPr/>
        </p:nvCxnSpPr>
        <p:spPr bwMode="auto">
          <a:xfrm rot="16200000" flipH="1">
            <a:off x="2706592" y="2008392"/>
            <a:ext cx="3239825" cy="5441892"/>
          </a:xfrm>
          <a:prstGeom prst="curvedConnector2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sp>
        <p:nvSpPr>
          <p:cNvPr id="50" name="Ovale 3"/>
          <p:cNvSpPr>
            <a:spLocks noChangeArrowheads="1"/>
          </p:cNvSpPr>
          <p:nvPr/>
        </p:nvSpPr>
        <p:spPr bwMode="auto">
          <a:xfrm>
            <a:off x="2676573" y="2517726"/>
            <a:ext cx="1466757" cy="56344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44646" rIns="0" bIns="44646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OMA </a:t>
            </a:r>
            <a:r>
              <a:rPr lang="it-IT" dirty="0" err="1" smtClean="0">
                <a:solidFill>
                  <a:schemeClr val="bg1"/>
                </a:solidFill>
              </a:rPr>
              <a:t>Push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51" name="Connettore 2 18"/>
          <p:cNvCxnSpPr>
            <a:cxnSpLocks noChangeShapeType="1"/>
            <a:stCxn id="77827" idx="4"/>
            <a:endCxn id="50" idx="0"/>
          </p:cNvCxnSpPr>
          <p:nvPr/>
        </p:nvCxnSpPr>
        <p:spPr bwMode="auto">
          <a:xfrm rot="5400000">
            <a:off x="3823920" y="1850287"/>
            <a:ext cx="253471" cy="108140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med" len="med"/>
            <a:tailEnd type="oval" w="med" len="med"/>
          </a:ln>
        </p:spPr>
      </p:cxnSp>
      <p:pic>
        <p:nvPicPr>
          <p:cNvPr id="52" name="Picture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67" b="71111"/>
          <a:stretch>
            <a:fillRect/>
          </a:stretch>
        </p:blipFill>
        <p:spPr>
          <a:xfrm>
            <a:off x="30480" y="30480"/>
            <a:ext cx="901035" cy="960119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1008042" y="37709"/>
            <a:ext cx="8060110" cy="82484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2400" dirty="0" smtClean="0">
                <a:latin typeface="LeagueGothic"/>
                <a:ea typeface="ヒラギノ角ゴ ProN W3" charset="0"/>
                <a:cs typeface="LeagueGothic"/>
              </a:rPr>
              <a:t>"Mobile" equilibrium of social network specifications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21591" y="1016155"/>
            <a:ext cx="2959585" cy="307777"/>
          </a:xfrm>
          <a:prstGeom prst="rect">
            <a:avLst/>
          </a:prstGeom>
          <a:noFill/>
        </p:spPr>
        <p:txBody>
          <a:bodyPr wrap="square" rIns="91440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Laurent Walter Goix contribution</a:t>
            </a:r>
          </a:p>
        </p:txBody>
      </p:sp>
      <p:cxnSp>
        <p:nvCxnSpPr>
          <p:cNvPr id="63" name="Straight Connector 62"/>
          <p:cNvCxnSpPr>
            <a:stCxn id="77827" idx="0"/>
          </p:cNvCxnSpPr>
          <p:nvPr/>
        </p:nvCxnSpPr>
        <p:spPr>
          <a:xfrm flipV="1">
            <a:off x="4491359" y="1124744"/>
            <a:ext cx="8633" cy="576064"/>
          </a:xfrm>
          <a:prstGeom prst="line">
            <a:avLst/>
          </a:prstGeom>
          <a:ln w="57150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331640" y="1124744"/>
            <a:ext cx="496855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8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5308" y="655470"/>
            <a:ext cx="39043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LeagueGothic"/>
                <a:cs typeface="LeagueGothic"/>
              </a:rPr>
              <a:t>Social headlights task force:</a:t>
            </a:r>
          </a:p>
          <a:p>
            <a:endParaRPr lang="en-US" sz="3600" dirty="0">
              <a:solidFill>
                <a:schemeClr val="bg1"/>
              </a:solidFill>
              <a:latin typeface="LeagueGothic"/>
              <a:cs typeface="LeagueGothic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LeagueGothic"/>
                <a:cs typeface="LeagueGothic"/>
              </a:rPr>
              <a:t>DIAGRAMS, SCENARIOS, 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45308" y="4950623"/>
            <a:ext cx="32705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4480"/>
                </a:solidFill>
                <a:latin typeface="LeagueGothic"/>
                <a:cs typeface="LeagueGothic"/>
              </a:rPr>
              <a:t>Ann Bassetti</a:t>
            </a:r>
          </a:p>
          <a:p>
            <a:r>
              <a:rPr lang="en-US" sz="1600" i="1" dirty="0" smtClean="0">
                <a:solidFill>
                  <a:srgbClr val="004480"/>
                </a:solidFill>
                <a:latin typeface="Georgia"/>
                <a:cs typeface="Georgia"/>
              </a:rPr>
              <a:t>14  May 2012</a:t>
            </a:r>
            <a:endParaRPr lang="en-US" sz="1600" i="1" dirty="0">
              <a:solidFill>
                <a:srgbClr val="004480"/>
              </a:solidFill>
              <a:latin typeface="Georgia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65371" y="174171"/>
            <a:ext cx="957943" cy="37737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DRAFT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7999"/>
          </a:xfrm>
          <a:prstGeom prst="rect">
            <a:avLst/>
          </a:prstGeom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244045" y="1232524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Basis set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29532" y="2204864"/>
            <a:ext cx="6662948" cy="443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/>
          <a:p>
            <a:pPr marL="3175" indent="-3175">
              <a:spcAft>
                <a:spcPts val="1200"/>
              </a:spcAft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"Basis Set" = the irreducible list of 5-10 components that are the top-level description of the block diagram</a:t>
            </a:r>
          </a:p>
          <a:p>
            <a:pPr marL="688975" lvl="1" indent="-231775">
              <a:spcAft>
                <a:spcPts val="1200"/>
              </a:spcAft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i="1" dirty="0" smtClean="0">
                <a:latin typeface="LeagueGothic"/>
                <a:ea typeface="ヒラギノ角ゴ ProN W3" charset="0"/>
                <a:cs typeface="LeagueGothic"/>
              </a:rPr>
              <a:t>Example:  in the OSI model, the basis set is 7 layers</a:t>
            </a:r>
          </a:p>
          <a:p>
            <a:pPr marL="3175" indent="-3175">
              <a:spcAft>
                <a:spcPts val="600"/>
              </a:spcAft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	Initial proposed social networking basis set: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Identity and addressing (includes profile)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Data (text, documents, etc.)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Sharing infrastructure (events, location, status)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Linking to more information (posting, hyperlinks, search)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Group dynamics (create groups, membership lists, social graph)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Transport / messaging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"Feeds" management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</a:rPr>
              <a:t>Reactions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>
              <a:latin typeface="LeagueGothic"/>
              <a:ea typeface="ヒラギノ角ゴ ProN W3" charset="0"/>
              <a:cs typeface="LeagueGothic"/>
            </a:endParaRPr>
          </a:p>
          <a:p>
            <a:pPr marL="688975" lvl="1" indent="-231775">
              <a:spcAft>
                <a:spcPts val="1200"/>
              </a:spcAft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endParaRPr lang="en-US" sz="2000" dirty="0" smtClean="0">
              <a:latin typeface="LeagueGothic"/>
              <a:ea typeface="ヒラギノ角ゴ ProN W3" charset="0"/>
              <a:cs typeface="LeagueGothic"/>
            </a:endParaRPr>
          </a:p>
          <a:p>
            <a:pPr marL="231775" indent="-231775" hangingPunct="1">
              <a:lnSpc>
                <a:spcPct val="100000"/>
              </a:lnSpc>
              <a:spcAft>
                <a:spcPts val="1200"/>
              </a:spcAft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endParaRPr lang="en-US" sz="1600" dirty="0" smtClean="0"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3608-DFBC-7244-8324-22C5A439A3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67" b="71111"/>
          <a:stretch>
            <a:fillRect/>
          </a:stretch>
        </p:blipFill>
        <p:spPr>
          <a:xfrm>
            <a:off x="30480" y="30480"/>
            <a:ext cx="901035" cy="96011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C4A46-0864-4F80-936C-A5C13A11723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Social-Web-Landscap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96752"/>
            <a:ext cx="8758231" cy="47525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1008042" y="37709"/>
            <a:ext cx="8060110" cy="82484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tlCol="0" anchor="ctr"/>
          <a:lstStyle/>
          <a:p>
            <a:pPr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2400" dirty="0" smtClean="0">
                <a:latin typeface="LeagueGothic"/>
                <a:ea typeface="ヒラギノ角ゴ ProN W3" charset="0"/>
                <a:cs typeface="LeagueGothic"/>
              </a:rPr>
              <a:t>Putting it all together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30002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www.w3.org/Talks/Deck/identity/identity-hub-api.svg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6238"/>
            <a:ext cx="9143999" cy="6857999"/>
          </a:xfrm>
          <a:prstGeom prst="rect">
            <a:avLst/>
          </a:prstGeom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239042" y="188640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Social Workshop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123728" y="1916832"/>
            <a:ext cx="6610707" cy="3968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marL="285750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b="1" dirty="0">
                <a:solidFill>
                  <a:schemeClr val="accent1"/>
                </a:solidFill>
                <a:latin typeface="Gill Sans" charset="0"/>
              </a:rPr>
              <a:t>When</a:t>
            </a:r>
            <a:r>
              <a:rPr lang="en-US" sz="2000" dirty="0">
                <a:solidFill>
                  <a:srgbClr val="000000"/>
                </a:solidFill>
                <a:latin typeface="Gill Sans" charset="0"/>
              </a:rPr>
              <a:t>: Fall 2012</a:t>
            </a:r>
          </a:p>
          <a:p>
            <a:pPr marL="285750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b="1" dirty="0">
                <a:solidFill>
                  <a:schemeClr val="accent1"/>
                </a:solidFill>
                <a:latin typeface="Gill Sans" charset="0"/>
              </a:rPr>
              <a:t>Where</a:t>
            </a:r>
            <a:r>
              <a:rPr lang="en-US" sz="2000" b="1" dirty="0">
                <a:solidFill>
                  <a:srgbClr val="000000"/>
                </a:solidFill>
                <a:latin typeface="Gill Sans" charset="0"/>
              </a:rPr>
              <a:t>: </a:t>
            </a:r>
            <a:r>
              <a:rPr lang="en-US" sz="2000" dirty="0">
                <a:solidFill>
                  <a:srgbClr val="000000"/>
                </a:solidFill>
                <a:latin typeface="Gill Sans" charset="0"/>
              </a:rPr>
              <a:t>Bay Area</a:t>
            </a:r>
          </a:p>
          <a:p>
            <a:pPr marL="742950" lvl="1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1600" dirty="0">
                <a:solidFill>
                  <a:srgbClr val="000000"/>
                </a:solidFill>
                <a:latin typeface="Gill Sans" charset="0"/>
              </a:rPr>
              <a:t>possibly co-located with Internet Identity Workshop in Oct</a:t>
            </a:r>
          </a:p>
          <a:p>
            <a:pPr marL="285750" indent="-28416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b="1" dirty="0" smtClean="0">
                <a:solidFill>
                  <a:schemeClr val="accent1"/>
                </a:solidFill>
                <a:latin typeface="Gill Sans" charset="0"/>
              </a:rPr>
              <a:t>What: </a:t>
            </a: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Bring together key organizations dealing with Social Standards</a:t>
            </a:r>
          </a:p>
          <a:p>
            <a:pPr marL="742950" lvl="1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dirty="0">
                <a:solidFill>
                  <a:srgbClr val="000000"/>
                </a:solidFill>
                <a:latin typeface="Gill Sans" charset="0"/>
              </a:rPr>
              <a:t>In early discussions re: </a:t>
            </a:r>
            <a:r>
              <a:rPr lang="en-US" dirty="0" smtClean="0">
                <a:solidFill>
                  <a:srgbClr val="000000"/>
                </a:solidFill>
                <a:latin typeface="Gill Sans" charset="0"/>
              </a:rPr>
              <a:t>co-branding</a:t>
            </a:r>
          </a:p>
          <a:p>
            <a:pPr marL="742950" lvl="1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dirty="0" smtClean="0">
              <a:solidFill>
                <a:srgbClr val="000000"/>
              </a:solidFill>
              <a:latin typeface="Gill Sans" charset="0"/>
            </a:endParaRPr>
          </a:p>
          <a:p>
            <a:pPr marL="285750" indent="-28416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Use headlights project output as catalyst for Workshop</a:t>
            </a:r>
          </a:p>
          <a:p>
            <a:pPr marL="742950" lvl="1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>
                <a:solidFill>
                  <a:srgbClr val="000000"/>
                </a:solidFill>
                <a:latin typeface="Gill Sans" charset="0"/>
              </a:rPr>
              <a:t>Use cases &amp; requirements</a:t>
            </a:r>
          </a:p>
          <a:p>
            <a:pPr marL="742950" lvl="1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explore “</a:t>
            </a:r>
            <a:r>
              <a:rPr lang="en-US" sz="2000" dirty="0" err="1" smtClean="0">
                <a:solidFill>
                  <a:srgbClr val="000000"/>
                </a:solidFill>
                <a:latin typeface="Gill Sans" charset="0"/>
              </a:rPr>
              <a:t>boxitecture</a:t>
            </a: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”</a:t>
            </a:r>
          </a:p>
          <a:p>
            <a:pPr marL="742950" lvl="1" indent="-284163"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Explore standards roadmap</a:t>
            </a:r>
          </a:p>
          <a:p>
            <a:pPr marL="285750" indent="-28416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en-US" sz="2000" dirty="0" smtClean="0">
              <a:solidFill>
                <a:srgbClr val="000000"/>
              </a:solidFill>
              <a:latin typeface="Gill Sans" charset="0"/>
            </a:endParaRPr>
          </a:p>
          <a:p>
            <a:pPr marL="285750" indent="-284163" hangingPunct="1">
              <a:lnSpc>
                <a:spcPct val="10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Gill Sans" charset="0"/>
              </a:rPr>
              <a:t>Seeking Workshop Sponsors, interested parties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844" y="1052736"/>
            <a:ext cx="3059808" cy="116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38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8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5308" y="655470"/>
            <a:ext cx="39043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LeagueGothic"/>
                <a:cs typeface="LeagueGothic"/>
              </a:rPr>
              <a:t>Social headlights task force:</a:t>
            </a:r>
          </a:p>
          <a:p>
            <a:endParaRPr lang="en-US" sz="3600" dirty="0">
              <a:solidFill>
                <a:schemeClr val="bg1"/>
              </a:solidFill>
              <a:latin typeface="LeagueGothic"/>
              <a:cs typeface="LeagueGothic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LeagueGothic"/>
                <a:cs typeface="LeagueGothic"/>
              </a:rPr>
              <a:t>DIAGRAMS, SCENARIOS, 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45308" y="4950623"/>
            <a:ext cx="32705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4480"/>
                </a:solidFill>
                <a:latin typeface="LeagueGothic"/>
                <a:cs typeface="LeagueGothic"/>
              </a:rPr>
              <a:t>Ann Bassetti</a:t>
            </a:r>
          </a:p>
          <a:p>
            <a:r>
              <a:rPr lang="en-US" sz="1600" i="1" dirty="0" smtClean="0">
                <a:solidFill>
                  <a:srgbClr val="004480"/>
                </a:solidFill>
                <a:latin typeface="Georgia"/>
                <a:cs typeface="Georgia"/>
              </a:rPr>
              <a:t>14  May 2012</a:t>
            </a:r>
            <a:endParaRPr lang="en-US" sz="1600" i="1" dirty="0">
              <a:solidFill>
                <a:srgbClr val="004480"/>
              </a:solidFill>
              <a:latin typeface="Georgia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65371" y="174171"/>
            <a:ext cx="957943" cy="37737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DRAFT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6554"/>
            <a:ext cx="9143999" cy="6857999"/>
          </a:xfrm>
          <a:prstGeom prst="rect">
            <a:avLst/>
          </a:prstGeom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244045" y="1175970"/>
            <a:ext cx="6676118" cy="99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hangingPunct="1">
              <a:lnSpc>
                <a:spcPct val="100000"/>
              </a:lnSpc>
              <a:tabLst>
                <a:tab pos="0" algn="l"/>
                <a:tab pos="314325" algn="l"/>
                <a:tab pos="630238" algn="l"/>
                <a:tab pos="946150" algn="l"/>
                <a:tab pos="1262063" algn="l"/>
                <a:tab pos="1577975" algn="l"/>
                <a:tab pos="1893888" algn="l"/>
                <a:tab pos="2209800" algn="l"/>
                <a:tab pos="2525713" algn="l"/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sz="4000" dirty="0" smtClean="0">
                <a:solidFill>
                  <a:srgbClr val="004480"/>
                </a:solidFill>
                <a:latin typeface="LeagueGothic"/>
                <a:ea typeface="ヒラギノ角ゴ ProN W3" charset="0"/>
                <a:cs typeface="LeagueGothic"/>
              </a:rPr>
              <a:t>Breakout session feedback</a:t>
            </a:r>
            <a:endParaRPr lang="en-US" sz="4000" dirty="0">
              <a:solidFill>
                <a:srgbClr val="004480"/>
              </a:solidFill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29532" y="2204864"/>
            <a:ext cx="6662948" cy="443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Endorse the notion of a jointly sponsored workshop with other standards organizations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Critical to have the correct level of pre-conference preparation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Identify the priority areas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Examples: </a:t>
            </a:r>
            <a:r>
              <a:rPr lang="en-US" dirty="0" err="1" smtClean="0">
                <a:latin typeface="LeagueGothic"/>
                <a:ea typeface="ヒラギノ角ゴ ProN W3" charset="0"/>
                <a:cs typeface="LeagueGothic"/>
              </a:rPr>
              <a:t>oAuth</a:t>
            </a: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, Federated Logons, </a:t>
            </a:r>
            <a:r>
              <a:rPr lang="en-US" smtClean="0">
                <a:latin typeface="LeagueGothic"/>
                <a:ea typeface="ヒラギノ角ゴ ProN W3" charset="0"/>
                <a:cs typeface="LeagueGothic"/>
              </a:rPr>
              <a:t>“Like” buttons</a:t>
            </a:r>
            <a:endParaRPr lang="en-US" dirty="0" smtClean="0">
              <a:latin typeface="LeagueGothic"/>
              <a:ea typeface="ヒラギノ角ゴ ProN W3" charset="0"/>
              <a:cs typeface="LeagueGothic"/>
            </a:endParaRP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Involve Big players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For browser based social standardization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Terms and conditions?</a:t>
            </a:r>
          </a:p>
          <a:p>
            <a:pPr marL="1200150" lvl="2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r>
              <a:rPr lang="en-US" dirty="0" smtClean="0">
                <a:latin typeface="LeagueGothic"/>
                <a:ea typeface="ヒラギノ角ゴ ProN W3" charset="0"/>
                <a:cs typeface="LeagueGothic"/>
              </a:rPr>
              <a:t>Automatic in browser v user control</a:t>
            </a: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endParaRPr lang="en-US" dirty="0" smtClean="0">
              <a:latin typeface="LeagueGothic"/>
              <a:ea typeface="ヒラギノ角ゴ ProN W3" charset="0"/>
              <a:cs typeface="LeagueGothic"/>
            </a:endParaRP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endParaRPr lang="en-US" dirty="0" smtClean="0">
              <a:latin typeface="LeagueGothic"/>
              <a:ea typeface="ヒラギノ角ゴ ProN W3" charset="0"/>
              <a:cs typeface="LeagueGothic"/>
            </a:endParaRPr>
          </a:p>
          <a:p>
            <a:pPr marL="742950" lvl="1" indent="-285750">
              <a:spcAft>
                <a:spcPts val="1200"/>
              </a:spcAft>
              <a:buFont typeface="Arial" pitchFamily="34" charset="0"/>
              <a:buChar char="•"/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endParaRPr lang="en-US" dirty="0" smtClean="0">
              <a:latin typeface="LeagueGothic"/>
              <a:ea typeface="ヒラギノ角ゴ ProN W3" charset="0"/>
              <a:cs typeface="LeagueGothic"/>
            </a:endParaRPr>
          </a:p>
          <a:p>
            <a:pPr marL="3175" indent="-3175">
              <a:spcAft>
                <a:spcPts val="1200"/>
              </a:spcAft>
              <a:tabLst>
                <a:tab pos="2841625" algn="l"/>
                <a:tab pos="3157538" algn="l"/>
                <a:tab pos="3473450" algn="l"/>
                <a:tab pos="3789363" algn="l"/>
                <a:tab pos="4105275" algn="l"/>
                <a:tab pos="4421188" algn="l"/>
                <a:tab pos="4737100" algn="l"/>
                <a:tab pos="5053013" algn="l"/>
                <a:tab pos="5368925" algn="l"/>
                <a:tab pos="5684838" algn="l"/>
                <a:tab pos="6000750" algn="l"/>
                <a:tab pos="6316663" algn="l"/>
                <a:tab pos="6616700" algn="l"/>
                <a:tab pos="7126288" algn="l"/>
                <a:tab pos="7634288" algn="l"/>
                <a:tab pos="8143875" algn="l"/>
              </a:tabLst>
            </a:pPr>
            <a:endParaRPr lang="en-US" sz="1600" dirty="0" smtClean="0">
              <a:latin typeface="LeagueGothic"/>
              <a:ea typeface="ヒラギノ角ゴ ProN W3" charset="0"/>
              <a:cs typeface="League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63608-DFBC-7244-8324-22C5A439A3C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ac2012-slides.potx</Template>
  <TotalTime>1894</TotalTime>
  <Words>521</Words>
  <Application>Microsoft Office PowerPoint</Application>
  <PresentationFormat>On-screen Show (4:3)</PresentationFormat>
  <Paragraphs>194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</dc:creator>
  <cp:lastModifiedBy>Jeff Jaffe</cp:lastModifiedBy>
  <cp:revision>1169</cp:revision>
  <dcterms:created xsi:type="dcterms:W3CDTF">2012-05-03T02:26:17Z</dcterms:created>
  <dcterms:modified xsi:type="dcterms:W3CDTF">2012-05-15T06:59:29Z</dcterms:modified>
</cp:coreProperties>
</file>